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1"/>
  </p:notesMasterIdLst>
  <p:sldIdLst>
    <p:sldId id="265" r:id="rId2"/>
    <p:sldId id="274" r:id="rId3"/>
    <p:sldId id="256" r:id="rId4"/>
    <p:sldId id="257" r:id="rId5"/>
    <p:sldId id="266" r:id="rId6"/>
    <p:sldId id="260" r:id="rId7"/>
    <p:sldId id="277" r:id="rId8"/>
    <p:sldId id="278" r:id="rId9"/>
    <p:sldId id="288" r:id="rId10"/>
    <p:sldId id="279" r:id="rId11"/>
    <p:sldId id="280" r:id="rId12"/>
    <p:sldId id="281" r:id="rId13"/>
    <p:sldId id="282" r:id="rId14"/>
    <p:sldId id="283" r:id="rId15"/>
    <p:sldId id="284" r:id="rId16"/>
    <p:sldId id="285" r:id="rId17"/>
    <p:sldId id="286" r:id="rId18"/>
    <p:sldId id="287"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88" autoAdjust="0"/>
    <p:restoredTop sz="95352"/>
  </p:normalViewPr>
  <p:slideViewPr>
    <p:cSldViewPr snapToGrid="0">
      <p:cViewPr varScale="1">
        <p:scale>
          <a:sx n="117" d="100"/>
          <a:sy n="117" d="100"/>
        </p:scale>
        <p:origin x="6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526FF-B6BD-4068-8567-27C73B51BA6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6EE4356-FA9D-4372-8032-A27F4F68383F}">
      <dgm:prSet/>
      <dgm:spPr/>
      <dgm:t>
        <a:bodyPr/>
        <a:lstStyle/>
        <a:p>
          <a:r>
            <a:rPr lang="en-AU" dirty="0"/>
            <a:t>The ADARRN Model of Care demonstrates a community of practice entrenched in Aboriginal ways of working collectively to benefit all people</a:t>
          </a:r>
          <a:endParaRPr lang="en-US" dirty="0"/>
        </a:p>
      </dgm:t>
    </dgm:pt>
    <dgm:pt modelId="{A9524501-80D9-413A-957E-AFE8CC43741B}" type="parTrans" cxnId="{111AB603-B989-4784-AAC6-460DA85FFECC}">
      <dgm:prSet/>
      <dgm:spPr/>
      <dgm:t>
        <a:bodyPr/>
        <a:lstStyle/>
        <a:p>
          <a:endParaRPr lang="en-US"/>
        </a:p>
      </dgm:t>
    </dgm:pt>
    <dgm:pt modelId="{F2B0B9DC-331B-4F97-9B64-D3C6048BB137}" type="sibTrans" cxnId="{111AB603-B989-4784-AAC6-460DA85FFECC}">
      <dgm:prSet/>
      <dgm:spPr/>
      <dgm:t>
        <a:bodyPr/>
        <a:lstStyle/>
        <a:p>
          <a:endParaRPr lang="en-US"/>
        </a:p>
      </dgm:t>
    </dgm:pt>
    <dgm:pt modelId="{63232F4B-CE62-4819-9D31-0553ECBF19A1}">
      <dgm:prSet/>
      <dgm:spPr/>
      <dgm:t>
        <a:bodyPr/>
        <a:lstStyle/>
        <a:p>
          <a:r>
            <a:rPr lang="en-AU" dirty="0"/>
            <a:t>9 elements of the delivery model are woven together to be an interrelated and interdependent continuous process providing adaptability and quality improvement</a:t>
          </a:r>
          <a:endParaRPr lang="en-US" dirty="0"/>
        </a:p>
      </dgm:t>
    </dgm:pt>
    <dgm:pt modelId="{901A35E6-2655-4EF5-8329-BE202C27F2CB}" type="parTrans" cxnId="{6A2F1197-9A3F-46B7-8348-19063CCDF1DE}">
      <dgm:prSet/>
      <dgm:spPr/>
      <dgm:t>
        <a:bodyPr/>
        <a:lstStyle/>
        <a:p>
          <a:endParaRPr lang="en-US"/>
        </a:p>
      </dgm:t>
    </dgm:pt>
    <dgm:pt modelId="{13E19257-171C-4F2B-B7E0-C85F80496389}" type="sibTrans" cxnId="{6A2F1197-9A3F-46B7-8348-19063CCDF1DE}">
      <dgm:prSet/>
      <dgm:spPr/>
      <dgm:t>
        <a:bodyPr/>
        <a:lstStyle/>
        <a:p>
          <a:endParaRPr lang="en-US"/>
        </a:p>
      </dgm:t>
    </dgm:pt>
    <dgm:pt modelId="{FCFB9A47-02D0-434A-AAA4-37D152ED0B07}">
      <dgm:prSet/>
      <dgm:spPr/>
      <dgm:t>
        <a:bodyPr/>
        <a:lstStyle/>
        <a:p>
          <a:r>
            <a:rPr lang="en-AU" dirty="0"/>
            <a:t>The ADARRN Model of Care quadrants form a wholistic approach to empower clients throughout the recovery journey including connection to culture, personal development, substances and clinical interventions and long-term strategies to facilitate successful recovery. </a:t>
          </a:r>
          <a:endParaRPr lang="en-US" dirty="0"/>
        </a:p>
      </dgm:t>
    </dgm:pt>
    <dgm:pt modelId="{8A7EF515-4534-4A60-A239-6518B65268BD}" type="parTrans" cxnId="{A2F8A2E5-FDA3-4BBC-B4AC-8F5EA735A3B3}">
      <dgm:prSet/>
      <dgm:spPr/>
      <dgm:t>
        <a:bodyPr/>
        <a:lstStyle/>
        <a:p>
          <a:endParaRPr lang="en-US"/>
        </a:p>
      </dgm:t>
    </dgm:pt>
    <dgm:pt modelId="{29C1F2EA-EBC0-4464-8904-7C2BB963DA42}" type="sibTrans" cxnId="{A2F8A2E5-FDA3-4BBC-B4AC-8F5EA735A3B3}">
      <dgm:prSet/>
      <dgm:spPr/>
      <dgm:t>
        <a:bodyPr/>
        <a:lstStyle/>
        <a:p>
          <a:endParaRPr lang="en-US"/>
        </a:p>
      </dgm:t>
    </dgm:pt>
    <dgm:pt modelId="{9C8C3E46-8EDE-3E49-85B0-97916B910F90}" type="pres">
      <dgm:prSet presAssocID="{F31526FF-B6BD-4068-8567-27C73B51BA62}" presName="diagram" presStyleCnt="0">
        <dgm:presLayoutVars>
          <dgm:dir/>
          <dgm:resizeHandles val="exact"/>
        </dgm:presLayoutVars>
      </dgm:prSet>
      <dgm:spPr/>
    </dgm:pt>
    <dgm:pt modelId="{22A23F88-E9B6-7047-80BA-9806E198B3F0}" type="pres">
      <dgm:prSet presAssocID="{96EE4356-FA9D-4372-8032-A27F4F68383F}" presName="node" presStyleLbl="node1" presStyleIdx="0" presStyleCnt="3">
        <dgm:presLayoutVars>
          <dgm:bulletEnabled val="1"/>
        </dgm:presLayoutVars>
      </dgm:prSet>
      <dgm:spPr/>
    </dgm:pt>
    <dgm:pt modelId="{0ECEC7EF-4FF3-BE4B-9F3F-2BC0981EA4D4}" type="pres">
      <dgm:prSet presAssocID="{F2B0B9DC-331B-4F97-9B64-D3C6048BB137}" presName="sibTrans" presStyleCnt="0"/>
      <dgm:spPr/>
    </dgm:pt>
    <dgm:pt modelId="{C4E36A9F-9E7C-6A4D-974C-A87E66FBA55E}" type="pres">
      <dgm:prSet presAssocID="{63232F4B-CE62-4819-9D31-0553ECBF19A1}" presName="node" presStyleLbl="node1" presStyleIdx="1" presStyleCnt="3">
        <dgm:presLayoutVars>
          <dgm:bulletEnabled val="1"/>
        </dgm:presLayoutVars>
      </dgm:prSet>
      <dgm:spPr/>
    </dgm:pt>
    <dgm:pt modelId="{8E4CC13F-5795-DD4B-BAF2-98B79B7F46CA}" type="pres">
      <dgm:prSet presAssocID="{13E19257-171C-4F2B-B7E0-C85F80496389}" presName="sibTrans" presStyleCnt="0"/>
      <dgm:spPr/>
    </dgm:pt>
    <dgm:pt modelId="{0148ABD7-C840-AD42-B7C9-87E7451C5633}" type="pres">
      <dgm:prSet presAssocID="{FCFB9A47-02D0-434A-AAA4-37D152ED0B07}" presName="node" presStyleLbl="node1" presStyleIdx="2" presStyleCnt="3">
        <dgm:presLayoutVars>
          <dgm:bulletEnabled val="1"/>
        </dgm:presLayoutVars>
      </dgm:prSet>
      <dgm:spPr/>
    </dgm:pt>
  </dgm:ptLst>
  <dgm:cxnLst>
    <dgm:cxn modelId="{111AB603-B989-4784-AAC6-460DA85FFECC}" srcId="{F31526FF-B6BD-4068-8567-27C73B51BA62}" destId="{96EE4356-FA9D-4372-8032-A27F4F68383F}" srcOrd="0" destOrd="0" parTransId="{A9524501-80D9-413A-957E-AFE8CC43741B}" sibTransId="{F2B0B9DC-331B-4F97-9B64-D3C6048BB137}"/>
    <dgm:cxn modelId="{77D4752F-E698-7F4B-8DD5-A08EE0E5162E}" type="presOf" srcId="{63232F4B-CE62-4819-9D31-0553ECBF19A1}" destId="{C4E36A9F-9E7C-6A4D-974C-A87E66FBA55E}" srcOrd="0" destOrd="0" presId="urn:microsoft.com/office/officeart/2005/8/layout/default"/>
    <dgm:cxn modelId="{CFC24E51-1B90-AA4F-BF76-9E77E263E251}" type="presOf" srcId="{FCFB9A47-02D0-434A-AAA4-37D152ED0B07}" destId="{0148ABD7-C840-AD42-B7C9-87E7451C5633}" srcOrd="0" destOrd="0" presId="urn:microsoft.com/office/officeart/2005/8/layout/default"/>
    <dgm:cxn modelId="{6A2F1197-9A3F-46B7-8348-19063CCDF1DE}" srcId="{F31526FF-B6BD-4068-8567-27C73B51BA62}" destId="{63232F4B-CE62-4819-9D31-0553ECBF19A1}" srcOrd="1" destOrd="0" parTransId="{901A35E6-2655-4EF5-8329-BE202C27F2CB}" sibTransId="{13E19257-171C-4F2B-B7E0-C85F80496389}"/>
    <dgm:cxn modelId="{A2F8A2E5-FDA3-4BBC-B4AC-8F5EA735A3B3}" srcId="{F31526FF-B6BD-4068-8567-27C73B51BA62}" destId="{FCFB9A47-02D0-434A-AAA4-37D152ED0B07}" srcOrd="2" destOrd="0" parTransId="{8A7EF515-4534-4A60-A239-6518B65268BD}" sibTransId="{29C1F2EA-EBC0-4464-8904-7C2BB963DA42}"/>
    <dgm:cxn modelId="{09077EEF-F105-D243-9B0B-598405E24968}" type="presOf" srcId="{96EE4356-FA9D-4372-8032-A27F4F68383F}" destId="{22A23F88-E9B6-7047-80BA-9806E198B3F0}" srcOrd="0" destOrd="0" presId="urn:microsoft.com/office/officeart/2005/8/layout/default"/>
    <dgm:cxn modelId="{E7781CF9-6A3E-AB48-888D-44994DB743BD}" type="presOf" srcId="{F31526FF-B6BD-4068-8567-27C73B51BA62}" destId="{9C8C3E46-8EDE-3E49-85B0-97916B910F90}" srcOrd="0" destOrd="0" presId="urn:microsoft.com/office/officeart/2005/8/layout/default"/>
    <dgm:cxn modelId="{A3937745-B2ED-2C4C-8B29-63BEFB1B52E9}" type="presParOf" srcId="{9C8C3E46-8EDE-3E49-85B0-97916B910F90}" destId="{22A23F88-E9B6-7047-80BA-9806E198B3F0}" srcOrd="0" destOrd="0" presId="urn:microsoft.com/office/officeart/2005/8/layout/default"/>
    <dgm:cxn modelId="{FE903FF6-E6C4-A14C-8971-794CCDFE1AE4}" type="presParOf" srcId="{9C8C3E46-8EDE-3E49-85B0-97916B910F90}" destId="{0ECEC7EF-4FF3-BE4B-9F3F-2BC0981EA4D4}" srcOrd="1" destOrd="0" presId="urn:microsoft.com/office/officeart/2005/8/layout/default"/>
    <dgm:cxn modelId="{122646EA-450F-774F-8903-2913F7757C56}" type="presParOf" srcId="{9C8C3E46-8EDE-3E49-85B0-97916B910F90}" destId="{C4E36A9F-9E7C-6A4D-974C-A87E66FBA55E}" srcOrd="2" destOrd="0" presId="urn:microsoft.com/office/officeart/2005/8/layout/default"/>
    <dgm:cxn modelId="{BD75A4C5-CDA9-F940-82C9-CD2F81FEF94A}" type="presParOf" srcId="{9C8C3E46-8EDE-3E49-85B0-97916B910F90}" destId="{8E4CC13F-5795-DD4B-BAF2-98B79B7F46CA}" srcOrd="3" destOrd="0" presId="urn:microsoft.com/office/officeart/2005/8/layout/default"/>
    <dgm:cxn modelId="{E8DCFBA8-4AF0-2746-B2DA-F89206C5208B}" type="presParOf" srcId="{9C8C3E46-8EDE-3E49-85B0-97916B910F90}" destId="{0148ABD7-C840-AD42-B7C9-87E7451C5633}" srcOrd="4"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23F88-E9B6-7047-80BA-9806E198B3F0}">
      <dsp:nvSpPr>
        <dsp:cNvPr id="0" name=""/>
        <dsp:cNvSpPr/>
      </dsp:nvSpPr>
      <dsp:spPr>
        <a:xfrm>
          <a:off x="2102816" y="2302"/>
          <a:ext cx="3947547" cy="23685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dirty="0"/>
            <a:t>The ADARRN Model of Care demonstrates a community of practice entrenched in Aboriginal ways of working collectively to benefit all people</a:t>
          </a:r>
          <a:endParaRPr lang="en-US" sz="1900" kern="1200" dirty="0"/>
        </a:p>
      </dsp:txBody>
      <dsp:txXfrm>
        <a:off x="2102816" y="2302"/>
        <a:ext cx="3947547" cy="2368528"/>
      </dsp:txXfrm>
    </dsp:sp>
    <dsp:sp modelId="{C4E36A9F-9E7C-6A4D-974C-A87E66FBA55E}">
      <dsp:nvSpPr>
        <dsp:cNvPr id="0" name=""/>
        <dsp:cNvSpPr/>
      </dsp:nvSpPr>
      <dsp:spPr>
        <a:xfrm>
          <a:off x="6445118" y="2302"/>
          <a:ext cx="3947547" cy="23685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dirty="0"/>
            <a:t>9 elements of the delivery model are woven together to be an interrelated and interdependent continuous process providing adaptability and quality improvement</a:t>
          </a:r>
          <a:endParaRPr lang="en-US" sz="1900" kern="1200" dirty="0"/>
        </a:p>
      </dsp:txBody>
      <dsp:txXfrm>
        <a:off x="6445118" y="2302"/>
        <a:ext cx="3947547" cy="2368528"/>
      </dsp:txXfrm>
    </dsp:sp>
    <dsp:sp modelId="{0148ABD7-C840-AD42-B7C9-87E7451C5633}">
      <dsp:nvSpPr>
        <dsp:cNvPr id="0" name=""/>
        <dsp:cNvSpPr/>
      </dsp:nvSpPr>
      <dsp:spPr>
        <a:xfrm>
          <a:off x="4273967" y="2765585"/>
          <a:ext cx="3947547" cy="23685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dirty="0"/>
            <a:t>The ADARRN Model of Care quadrants form a wholistic approach to empower clients throughout the recovery journey including connection to culture, personal development, substances and clinical interventions and long-term strategies to facilitate successful recovery. </a:t>
          </a:r>
          <a:endParaRPr lang="en-US" sz="1900" kern="1200" dirty="0"/>
        </a:p>
      </dsp:txBody>
      <dsp:txXfrm>
        <a:off x="4273967" y="2765585"/>
        <a:ext cx="3947547" cy="23685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BA516-3C50-A84C-B8F4-D0B36BB27059}" type="datetimeFigureOut">
              <a:rPr lang="en-US" smtClean="0"/>
              <a:t>5/30/24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82FB2-80D8-7341-99AF-E3E33AC68301}" type="slidenum">
              <a:rPr lang="en-US" smtClean="0"/>
              <a:t>‹#›</a:t>
            </a:fld>
            <a:endParaRPr lang="en-US"/>
          </a:p>
        </p:txBody>
      </p:sp>
    </p:spTree>
    <p:extLst>
      <p:ext uri="{BB962C8B-B14F-4D97-AF65-F5344CB8AC3E}">
        <p14:creationId xmlns:p14="http://schemas.microsoft.com/office/powerpoint/2010/main" val="244412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www.adarrn.org.au</a:t>
            </a:r>
            <a:endParaRPr lang="en-US" dirty="0"/>
          </a:p>
          <a:p>
            <a:endParaRPr lang="en-US" dirty="0"/>
          </a:p>
        </p:txBody>
      </p:sp>
      <p:sp>
        <p:nvSpPr>
          <p:cNvPr id="4" name="Slide Number Placeholder 3"/>
          <p:cNvSpPr>
            <a:spLocks noGrp="1"/>
          </p:cNvSpPr>
          <p:nvPr>
            <p:ph type="sldNum" sz="quarter" idx="5"/>
          </p:nvPr>
        </p:nvSpPr>
        <p:spPr/>
        <p:txBody>
          <a:bodyPr/>
          <a:lstStyle/>
          <a:p>
            <a:fld id="{39382FB2-80D8-7341-99AF-E3E33AC68301}" type="slidenum">
              <a:rPr lang="en-US" smtClean="0"/>
              <a:t>2</a:t>
            </a:fld>
            <a:endParaRPr lang="en-US"/>
          </a:p>
        </p:txBody>
      </p:sp>
    </p:spTree>
    <p:extLst>
      <p:ext uri="{BB962C8B-B14F-4D97-AF65-F5344CB8AC3E}">
        <p14:creationId xmlns:p14="http://schemas.microsoft.com/office/powerpoint/2010/main" val="322537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82FB2-80D8-7341-99AF-E3E33AC68301}" type="slidenum">
              <a:rPr lang="en-US" smtClean="0"/>
              <a:t>4</a:t>
            </a:fld>
            <a:endParaRPr lang="en-US"/>
          </a:p>
        </p:txBody>
      </p:sp>
    </p:spTree>
    <p:extLst>
      <p:ext uri="{BB962C8B-B14F-4D97-AF65-F5344CB8AC3E}">
        <p14:creationId xmlns:p14="http://schemas.microsoft.com/office/powerpoint/2010/main" val="363019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9C5C08C-4975-41B3-93FE-C05B32DC9B88}" type="datetimeFigureOut">
              <a:rPr lang="en-AU" smtClean="0"/>
              <a:t>30/5/2024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9EFEA-B2E7-4E7A-93B2-7A32EA63BADB}" type="slidenum">
              <a:rPr lang="en-AU" smtClean="0"/>
              <a:t>‹#›</a:t>
            </a:fld>
            <a:endParaRPr lang="en-AU"/>
          </a:p>
        </p:txBody>
      </p:sp>
    </p:spTree>
    <p:extLst>
      <p:ext uri="{BB962C8B-B14F-4D97-AF65-F5344CB8AC3E}">
        <p14:creationId xmlns:p14="http://schemas.microsoft.com/office/powerpoint/2010/main" val="3701807704"/>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C5C08C-4975-41B3-93FE-C05B32DC9B88}" type="datetimeFigureOut">
              <a:rPr lang="en-AU" smtClean="0"/>
              <a:t>30/5/2024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9EFEA-B2E7-4E7A-93B2-7A32EA63BADB}" type="slidenum">
              <a:rPr lang="en-AU" smtClean="0"/>
              <a:t>‹#›</a:t>
            </a:fld>
            <a:endParaRPr lang="en-AU"/>
          </a:p>
        </p:txBody>
      </p:sp>
    </p:spTree>
    <p:extLst>
      <p:ext uri="{BB962C8B-B14F-4D97-AF65-F5344CB8AC3E}">
        <p14:creationId xmlns:p14="http://schemas.microsoft.com/office/powerpoint/2010/main" val="4208198856"/>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C5C08C-4975-41B3-93FE-C05B32DC9B88}" type="datetimeFigureOut">
              <a:rPr lang="en-AU" smtClean="0"/>
              <a:t>30/5/2024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9EFEA-B2E7-4E7A-93B2-7A32EA63BADB}" type="slidenum">
              <a:rPr lang="en-AU" smtClean="0"/>
              <a:t>‹#›</a:t>
            </a:fld>
            <a:endParaRPr lang="en-AU"/>
          </a:p>
        </p:txBody>
      </p:sp>
    </p:spTree>
    <p:extLst>
      <p:ext uri="{BB962C8B-B14F-4D97-AF65-F5344CB8AC3E}">
        <p14:creationId xmlns:p14="http://schemas.microsoft.com/office/powerpoint/2010/main" val="2533291733"/>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C5C08C-4975-41B3-93FE-C05B32DC9B88}" type="datetimeFigureOut">
              <a:rPr lang="en-AU" smtClean="0"/>
              <a:t>30/5/2024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9EFEA-B2E7-4E7A-93B2-7A32EA63BADB}" type="slidenum">
              <a:rPr lang="en-AU" smtClean="0"/>
              <a:t>‹#›</a:t>
            </a:fld>
            <a:endParaRPr lang="en-AU"/>
          </a:p>
        </p:txBody>
      </p:sp>
    </p:spTree>
    <p:extLst>
      <p:ext uri="{BB962C8B-B14F-4D97-AF65-F5344CB8AC3E}">
        <p14:creationId xmlns:p14="http://schemas.microsoft.com/office/powerpoint/2010/main" val="3802330638"/>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9C5C08C-4975-41B3-93FE-C05B32DC9B88}" type="datetimeFigureOut">
              <a:rPr lang="en-AU" smtClean="0"/>
              <a:t>30/5/2024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9EFEA-B2E7-4E7A-93B2-7A32EA63BADB}" type="slidenum">
              <a:rPr lang="en-AU" smtClean="0"/>
              <a:t>‹#›</a:t>
            </a:fld>
            <a:endParaRPr lang="en-AU"/>
          </a:p>
        </p:txBody>
      </p:sp>
    </p:spTree>
    <p:extLst>
      <p:ext uri="{BB962C8B-B14F-4D97-AF65-F5344CB8AC3E}">
        <p14:creationId xmlns:p14="http://schemas.microsoft.com/office/powerpoint/2010/main" val="4256381199"/>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9C5C08C-4975-41B3-93FE-C05B32DC9B88}" type="datetimeFigureOut">
              <a:rPr lang="en-AU" smtClean="0"/>
              <a:t>30/5/2024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FC9EFEA-B2E7-4E7A-93B2-7A32EA63BADB}" type="slidenum">
              <a:rPr lang="en-AU" smtClean="0"/>
              <a:t>‹#›</a:t>
            </a:fld>
            <a:endParaRPr lang="en-AU"/>
          </a:p>
        </p:txBody>
      </p:sp>
    </p:spTree>
    <p:extLst>
      <p:ext uri="{BB962C8B-B14F-4D97-AF65-F5344CB8AC3E}">
        <p14:creationId xmlns:p14="http://schemas.microsoft.com/office/powerpoint/2010/main" val="97225490"/>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9C5C08C-4975-41B3-93FE-C05B32DC9B88}" type="datetimeFigureOut">
              <a:rPr lang="en-AU" smtClean="0"/>
              <a:t>30/5/2024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FC9EFEA-B2E7-4E7A-93B2-7A32EA63BADB}" type="slidenum">
              <a:rPr lang="en-AU" smtClean="0"/>
              <a:t>‹#›</a:t>
            </a:fld>
            <a:endParaRPr lang="en-AU"/>
          </a:p>
        </p:txBody>
      </p:sp>
    </p:spTree>
    <p:extLst>
      <p:ext uri="{BB962C8B-B14F-4D97-AF65-F5344CB8AC3E}">
        <p14:creationId xmlns:p14="http://schemas.microsoft.com/office/powerpoint/2010/main" val="1632743422"/>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9C5C08C-4975-41B3-93FE-C05B32DC9B88}" type="datetimeFigureOut">
              <a:rPr lang="en-AU" smtClean="0"/>
              <a:t>30/5/2024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FC9EFEA-B2E7-4E7A-93B2-7A32EA63BADB}" type="slidenum">
              <a:rPr lang="en-AU" smtClean="0"/>
              <a:t>‹#›</a:t>
            </a:fld>
            <a:endParaRPr lang="en-AU"/>
          </a:p>
        </p:txBody>
      </p:sp>
    </p:spTree>
    <p:extLst>
      <p:ext uri="{BB962C8B-B14F-4D97-AF65-F5344CB8AC3E}">
        <p14:creationId xmlns:p14="http://schemas.microsoft.com/office/powerpoint/2010/main" val="2451884969"/>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5C08C-4975-41B3-93FE-C05B32DC9B88}" type="datetimeFigureOut">
              <a:rPr lang="en-AU" smtClean="0"/>
              <a:t>30/5/2024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FC9EFEA-B2E7-4E7A-93B2-7A32EA63BADB}" type="slidenum">
              <a:rPr lang="en-AU" smtClean="0"/>
              <a:t>‹#›</a:t>
            </a:fld>
            <a:endParaRPr lang="en-AU"/>
          </a:p>
        </p:txBody>
      </p:sp>
    </p:spTree>
    <p:extLst>
      <p:ext uri="{BB962C8B-B14F-4D97-AF65-F5344CB8AC3E}">
        <p14:creationId xmlns:p14="http://schemas.microsoft.com/office/powerpoint/2010/main" val="2969786721"/>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9C5C08C-4975-41B3-93FE-C05B32DC9B88}" type="datetimeFigureOut">
              <a:rPr lang="en-AU" smtClean="0"/>
              <a:t>30/5/2024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FC9EFEA-B2E7-4E7A-93B2-7A32EA63BADB}" type="slidenum">
              <a:rPr lang="en-AU" smtClean="0"/>
              <a:t>‹#›</a:t>
            </a:fld>
            <a:endParaRPr lang="en-AU"/>
          </a:p>
        </p:txBody>
      </p:sp>
    </p:spTree>
    <p:extLst>
      <p:ext uri="{BB962C8B-B14F-4D97-AF65-F5344CB8AC3E}">
        <p14:creationId xmlns:p14="http://schemas.microsoft.com/office/powerpoint/2010/main" val="4169900322"/>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9C5C08C-4975-41B3-93FE-C05B32DC9B88}" type="datetimeFigureOut">
              <a:rPr lang="en-AU" smtClean="0"/>
              <a:t>30/5/2024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FC9EFEA-B2E7-4E7A-93B2-7A32EA63BADB}" type="slidenum">
              <a:rPr lang="en-AU" smtClean="0"/>
              <a:t>‹#›</a:t>
            </a:fld>
            <a:endParaRPr lang="en-AU"/>
          </a:p>
        </p:txBody>
      </p:sp>
    </p:spTree>
    <p:extLst>
      <p:ext uri="{BB962C8B-B14F-4D97-AF65-F5344CB8AC3E}">
        <p14:creationId xmlns:p14="http://schemas.microsoft.com/office/powerpoint/2010/main" val="3806286624"/>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5C08C-4975-41B3-93FE-C05B32DC9B88}" type="datetimeFigureOut">
              <a:rPr lang="en-AU" smtClean="0"/>
              <a:t>30/5/2024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9EFEA-B2E7-4E7A-93B2-7A32EA63BADB}" type="slidenum">
              <a:rPr lang="en-AU" smtClean="0"/>
              <a:t>‹#›</a:t>
            </a:fld>
            <a:endParaRPr lang="en-AU"/>
          </a:p>
        </p:txBody>
      </p:sp>
    </p:spTree>
    <p:extLst>
      <p:ext uri="{BB962C8B-B14F-4D97-AF65-F5344CB8AC3E}">
        <p14:creationId xmlns:p14="http://schemas.microsoft.com/office/powerpoint/2010/main" val="14187435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slow" p14:dur="825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adarrn.org.au/"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s://www.freepngimg.com/png/65310-icons-media-fb-computer-facebook-social"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613BB6-CC2A-469E-AD85-9B84C6C3698C}"/>
              </a:ext>
            </a:extLst>
          </p:cNvPr>
          <p:cNvPicPr>
            <a:picLocks noChangeAspect="1"/>
          </p:cNvPicPr>
          <p:nvPr/>
        </p:nvPicPr>
        <p:blipFill>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3647500" y="891705"/>
            <a:ext cx="4497745" cy="5322448"/>
          </a:xfrm>
          <a:prstGeom prst="rect">
            <a:avLst/>
          </a:prstGeom>
        </p:spPr>
      </p:pic>
    </p:spTree>
    <p:extLst>
      <p:ext uri="{BB962C8B-B14F-4D97-AF65-F5344CB8AC3E}">
        <p14:creationId xmlns:p14="http://schemas.microsoft.com/office/powerpoint/2010/main" val="2449464340"/>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p:cNvSpPr txBox="1"/>
          <p:nvPr/>
        </p:nvSpPr>
        <p:spPr>
          <a:xfrm>
            <a:off x="838201" y="345810"/>
            <a:ext cx="5120561"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dirty="0">
                <a:solidFill>
                  <a:schemeClr val="bg2">
                    <a:lumMod val="25000"/>
                  </a:schemeClr>
                </a:solidFill>
                <a:latin typeface="+mj-lt"/>
                <a:ea typeface="+mj-ea"/>
                <a:cs typeface="+mj-cs"/>
              </a:rPr>
              <a:t>1. Culture at the core of healing</a:t>
            </a:r>
          </a:p>
        </p:txBody>
      </p:sp>
      <p:sp>
        <p:nvSpPr>
          <p:cNvPr id="3" name="TextBox 12">
            <a:extLst>
              <a:ext uri="{FF2B5EF4-FFF2-40B4-BE49-F238E27FC236}">
                <a16:creationId xmlns:a16="http://schemas.microsoft.com/office/drawing/2014/main" id="{8E32356A-5758-71D3-0E07-EB8B29D35C2D}"/>
              </a:ext>
            </a:extLst>
          </p:cNvPr>
          <p:cNvSpPr txBox="1"/>
          <p:nvPr/>
        </p:nvSpPr>
        <p:spPr>
          <a:xfrm>
            <a:off x="838201" y="2286517"/>
            <a:ext cx="5092194" cy="435133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200" dirty="0"/>
              <a:t> Healing is a complex mix of spiritual, emotional and physical elements</a:t>
            </a:r>
          </a:p>
          <a:p>
            <a:pPr indent="-228600" defTabSz="914400">
              <a:lnSpc>
                <a:spcPct val="90000"/>
              </a:lnSpc>
              <a:spcAft>
                <a:spcPts val="600"/>
              </a:spcAft>
              <a:buFont typeface="Arial" panose="020B0604020202020204" pitchFamily="34" charset="0"/>
              <a:buChar char="•"/>
            </a:pPr>
            <a:endParaRPr lang="en-US" sz="2200" dirty="0"/>
          </a:p>
          <a:p>
            <a:pPr indent="-228600" defTabSz="914400">
              <a:lnSpc>
                <a:spcPct val="90000"/>
              </a:lnSpc>
              <a:spcAft>
                <a:spcPts val="600"/>
              </a:spcAft>
              <a:buFont typeface="Arial" panose="020B0604020202020204" pitchFamily="34" charset="0"/>
              <a:buChar char="•"/>
            </a:pPr>
            <a:r>
              <a:rPr lang="en-US" sz="2200" dirty="0"/>
              <a:t>Importance of cultural connection and identity</a:t>
            </a:r>
          </a:p>
          <a:p>
            <a:pPr indent="-228600" defTabSz="914400">
              <a:lnSpc>
                <a:spcPct val="90000"/>
              </a:lnSpc>
              <a:spcAft>
                <a:spcPts val="600"/>
              </a:spcAft>
              <a:buFont typeface="Arial" panose="020B0604020202020204" pitchFamily="34" charset="0"/>
              <a:buChar char="•"/>
            </a:pPr>
            <a:endParaRPr lang="en-US" sz="2200" dirty="0"/>
          </a:p>
          <a:p>
            <a:pPr indent="-228600" defTabSz="914400">
              <a:lnSpc>
                <a:spcPct val="90000"/>
              </a:lnSpc>
              <a:spcAft>
                <a:spcPts val="600"/>
              </a:spcAft>
              <a:buFont typeface="Arial" panose="020B0604020202020204" pitchFamily="34" charset="0"/>
              <a:buChar char="•"/>
            </a:pPr>
            <a:r>
              <a:rPr lang="en-US" sz="2200" dirty="0"/>
              <a:t> Individual healing plans and focus on trauma-informed care and healing approaches </a:t>
            </a:r>
          </a:p>
          <a:p>
            <a:pPr indent="-228600" defTabSz="914400">
              <a:lnSpc>
                <a:spcPct val="90000"/>
              </a:lnSpc>
              <a:spcAft>
                <a:spcPts val="600"/>
              </a:spcAft>
              <a:buFont typeface="Arial" panose="020B0604020202020204" pitchFamily="34" charset="0"/>
              <a:buChar char="•"/>
            </a:pPr>
            <a:endParaRPr lang="en-US" dirty="0"/>
          </a:p>
          <a:p>
            <a:pPr indent="-228600" defTabSz="914400">
              <a:lnSpc>
                <a:spcPct val="90000"/>
              </a:lnSpc>
              <a:spcAft>
                <a:spcPts val="600"/>
              </a:spcAft>
              <a:buFont typeface="Arial" panose="020B0604020202020204" pitchFamily="34" charset="0"/>
              <a:buChar char="•"/>
            </a:pPr>
            <a:endParaRPr lang="en-US" dirty="0"/>
          </a:p>
        </p:txBody>
      </p:sp>
      <p:sp>
        <p:nvSpPr>
          <p:cNvPr id="43" name="Oval 4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9">
            <a:extLst>
              <a:ext uri="{FF2B5EF4-FFF2-40B4-BE49-F238E27FC236}">
                <a16:creationId xmlns:a16="http://schemas.microsoft.com/office/drawing/2014/main" id="{69FD9027-3F3D-9DCD-33D4-56F6F754A269}"/>
              </a:ext>
            </a:extLst>
          </p:cNvPr>
          <p:cNvPicPr>
            <a:picLocks noChangeAspect="1"/>
          </p:cNvPicPr>
          <p:nvPr/>
        </p:nvPicPr>
        <p:blipFill rotWithShape="1">
          <a:blip r:embed="rId2"/>
          <a:srcRect t="6541" r="-3" b="2126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5" name="Arc 4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10">
            <a:extLst>
              <a:ext uri="{FF2B5EF4-FFF2-40B4-BE49-F238E27FC236}">
                <a16:creationId xmlns:a16="http://schemas.microsoft.com/office/drawing/2014/main" id="{F33FB913-60A2-1A60-4BEB-65D397AFFCC9}"/>
              </a:ext>
            </a:extLst>
          </p:cNvPr>
          <p:cNvPicPr>
            <a:picLocks noChangeAspect="1"/>
          </p:cNvPicPr>
          <p:nvPr/>
        </p:nvPicPr>
        <p:blipFill rotWithShape="1">
          <a:blip r:embed="rId3"/>
          <a:srcRect l="4049" r="17855"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1" name="Picture 11"/>
          <p:cNvPicPr>
            <a:picLocks noChangeAspect="1"/>
          </p:cNvPicPr>
          <p:nvPr/>
        </p:nvPicPr>
        <p:blipFill>
          <a:blip r:embed="rId4"/>
          <a:srcRect b="17192"/>
          <a:stretch>
            <a:fillRect/>
          </a:stretch>
        </p:blipFill>
        <p:spPr>
          <a:xfrm>
            <a:off x="10664611" y="146124"/>
            <a:ext cx="1205878" cy="1182083"/>
          </a:xfrm>
          <a:prstGeom prst="rect">
            <a:avLst/>
          </a:prstGeom>
        </p:spPr>
      </p:pic>
    </p:spTree>
    <p:extLst>
      <p:ext uri="{BB962C8B-B14F-4D97-AF65-F5344CB8AC3E}">
        <p14:creationId xmlns:p14="http://schemas.microsoft.com/office/powerpoint/2010/main" val="3089056071"/>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C93158-CAB3-5734-DD44-D33394C7F905}"/>
              </a:ext>
            </a:extLst>
          </p:cNvPr>
          <p:cNvSpPr txBox="1"/>
          <p:nvPr/>
        </p:nvSpPr>
        <p:spPr>
          <a:xfrm>
            <a:off x="575733" y="934072"/>
            <a:ext cx="5520267" cy="1325563"/>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r>
              <a:rPr lang="en-US" sz="4400" b="1" kern="1200" dirty="0">
                <a:solidFill>
                  <a:schemeClr val="bg2">
                    <a:lumMod val="25000"/>
                  </a:schemeClr>
                </a:solidFill>
                <a:latin typeface="+mj-lt"/>
                <a:ea typeface="+mj-ea"/>
                <a:cs typeface="+mj-cs"/>
              </a:rPr>
              <a:t>2. Culturally aware and culturally appropriate service delivery</a:t>
            </a:r>
          </a:p>
        </p:txBody>
      </p:sp>
      <p:sp>
        <p:nvSpPr>
          <p:cNvPr id="10" name="TextBox 13">
            <a:extLst>
              <a:ext uri="{FF2B5EF4-FFF2-40B4-BE49-F238E27FC236}">
                <a16:creationId xmlns:a16="http://schemas.microsoft.com/office/drawing/2014/main" id="{6C857145-88AB-BA2A-8EED-729DDD302028}"/>
              </a:ext>
            </a:extLst>
          </p:cNvPr>
          <p:cNvSpPr txBox="1"/>
          <p:nvPr/>
        </p:nvSpPr>
        <p:spPr>
          <a:xfrm>
            <a:off x="789769" y="3036195"/>
            <a:ext cx="5092194" cy="435133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200" dirty="0"/>
              <a:t>Family and Kinship ties </a:t>
            </a:r>
          </a:p>
          <a:p>
            <a:pPr indent="-228600" defTabSz="914400">
              <a:lnSpc>
                <a:spcPct val="90000"/>
              </a:lnSpc>
              <a:spcAft>
                <a:spcPts val="600"/>
              </a:spcAft>
              <a:buFont typeface="Arial" panose="020B0604020202020204" pitchFamily="34" charset="0"/>
              <a:buChar char="•"/>
            </a:pPr>
            <a:endParaRPr lang="en-US" sz="2200" dirty="0"/>
          </a:p>
          <a:p>
            <a:pPr indent="-228600" defTabSz="914400">
              <a:lnSpc>
                <a:spcPct val="90000"/>
              </a:lnSpc>
              <a:spcAft>
                <a:spcPts val="600"/>
              </a:spcAft>
              <a:buFont typeface="Arial" panose="020B0604020202020204" pitchFamily="34" charset="0"/>
              <a:buChar char="•"/>
            </a:pPr>
            <a:r>
              <a:rPr lang="en-US" sz="2200" dirty="0"/>
              <a:t>Communities are often complex blend of cultural and historical ties</a:t>
            </a:r>
          </a:p>
          <a:p>
            <a:pPr defTabSz="914400">
              <a:lnSpc>
                <a:spcPct val="90000"/>
              </a:lnSpc>
              <a:spcAft>
                <a:spcPts val="600"/>
              </a:spcAft>
            </a:pPr>
            <a:endParaRPr lang="en-US" sz="2200" dirty="0"/>
          </a:p>
          <a:p>
            <a:pPr indent="-228600" defTabSz="914400">
              <a:lnSpc>
                <a:spcPct val="90000"/>
              </a:lnSpc>
              <a:spcAft>
                <a:spcPts val="600"/>
              </a:spcAft>
              <a:buFont typeface="Arial" panose="020B0604020202020204" pitchFamily="34" charset="0"/>
              <a:buChar char="•"/>
            </a:pPr>
            <a:r>
              <a:rPr lang="en-US" sz="2200" dirty="0"/>
              <a:t>  Respect for differing approaches to Men's and Women's business</a:t>
            </a:r>
          </a:p>
          <a:p>
            <a:pPr indent="-228600" defTabSz="914400">
              <a:lnSpc>
                <a:spcPct val="90000"/>
              </a:lnSpc>
              <a:spcAft>
                <a:spcPts val="600"/>
              </a:spcAft>
              <a:buFont typeface="Arial" panose="020B0604020202020204" pitchFamily="34" charset="0"/>
              <a:buChar char="•"/>
            </a:pPr>
            <a:endParaRPr lang="en-US" dirty="0"/>
          </a:p>
        </p:txBody>
      </p:sp>
      <p:sp>
        <p:nvSpPr>
          <p:cNvPr id="53" name="Oval 5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10">
            <a:extLst>
              <a:ext uri="{FF2B5EF4-FFF2-40B4-BE49-F238E27FC236}">
                <a16:creationId xmlns:a16="http://schemas.microsoft.com/office/drawing/2014/main" id="{05314286-5C6E-8870-75A3-D25A7272BF7D}"/>
              </a:ext>
            </a:extLst>
          </p:cNvPr>
          <p:cNvPicPr>
            <a:picLocks noChangeAspect="1"/>
          </p:cNvPicPr>
          <p:nvPr/>
        </p:nvPicPr>
        <p:blipFill rotWithShape="1">
          <a:blip r:embed="rId2"/>
          <a:srcRect t="17536" r="4" b="1127"/>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55" name="Arc 5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11">
            <a:extLst>
              <a:ext uri="{FF2B5EF4-FFF2-40B4-BE49-F238E27FC236}">
                <a16:creationId xmlns:a16="http://schemas.microsoft.com/office/drawing/2014/main" id="{24CBE390-E266-E48E-0DD1-2CFC6BB0A0CA}"/>
              </a:ext>
            </a:extLst>
          </p:cNvPr>
          <p:cNvPicPr>
            <a:picLocks noChangeAspect="1"/>
          </p:cNvPicPr>
          <p:nvPr/>
        </p:nvPicPr>
        <p:blipFill rotWithShape="1">
          <a:blip r:embed="rId3"/>
          <a:srcRect t="1439" r="-3" b="9759"/>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9" name="TextBox 9"/>
          <p:cNvSpPr txBox="1"/>
          <p:nvPr/>
        </p:nvSpPr>
        <p:spPr>
          <a:xfrm>
            <a:off x="838201" y="365125"/>
            <a:ext cx="3816095" cy="19380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4400" kern="1200" dirty="0">
              <a:solidFill>
                <a:schemeClr val="tx1"/>
              </a:solidFill>
              <a:latin typeface="+mj-lt"/>
              <a:ea typeface="+mj-ea"/>
              <a:cs typeface="+mj-cs"/>
            </a:endParaRPr>
          </a:p>
        </p:txBody>
      </p:sp>
      <p:pic>
        <p:nvPicPr>
          <p:cNvPr id="11" name="Picture 11"/>
          <p:cNvPicPr>
            <a:picLocks noChangeAspect="1"/>
          </p:cNvPicPr>
          <p:nvPr/>
        </p:nvPicPr>
        <p:blipFill>
          <a:blip r:embed="rId4"/>
          <a:srcRect b="17192"/>
          <a:stretch>
            <a:fillRect/>
          </a:stretch>
        </p:blipFill>
        <p:spPr>
          <a:xfrm>
            <a:off x="10664611" y="146124"/>
            <a:ext cx="1205878" cy="1182083"/>
          </a:xfrm>
          <a:prstGeom prst="rect">
            <a:avLst/>
          </a:prstGeom>
        </p:spPr>
      </p:pic>
    </p:spTree>
    <p:extLst>
      <p:ext uri="{BB962C8B-B14F-4D97-AF65-F5344CB8AC3E}">
        <p14:creationId xmlns:p14="http://schemas.microsoft.com/office/powerpoint/2010/main" val="3278089048"/>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C93158-CAB3-5734-DD44-D33394C7F905}"/>
              </a:ext>
            </a:extLst>
          </p:cNvPr>
          <p:cNvSpPr txBox="1"/>
          <p:nvPr/>
        </p:nvSpPr>
        <p:spPr>
          <a:xfrm>
            <a:off x="205099" y="345810"/>
            <a:ext cx="5753664" cy="1747910"/>
          </a:xfrm>
          <a:prstGeom prst="rect">
            <a:avLst/>
          </a:prstGeom>
        </p:spPr>
        <p:txBody>
          <a:bodyPr vert="horz" lIns="91440" tIns="45720" rIns="91440" bIns="45720" rtlCol="0" anchor="ctr">
            <a:normAutofit fontScale="25000" lnSpcReduction="20000"/>
          </a:bodyPr>
          <a:lstStyle/>
          <a:p>
            <a:pPr defTabSz="914400">
              <a:lnSpc>
                <a:spcPct val="90000"/>
              </a:lnSpc>
              <a:spcBef>
                <a:spcPct val="0"/>
              </a:spcBef>
              <a:spcAft>
                <a:spcPts val="600"/>
              </a:spcAft>
            </a:pPr>
            <a:r>
              <a:rPr lang="en-US" sz="13500" b="1" kern="1200" dirty="0">
                <a:solidFill>
                  <a:schemeClr val="bg2">
                    <a:lumMod val="25000"/>
                  </a:schemeClr>
                </a:solidFill>
                <a:latin typeface="+mj-lt"/>
                <a:ea typeface="+mj-ea"/>
                <a:cs typeface="+mj-cs"/>
              </a:rPr>
              <a:t>3.  Holistic, strength-based, healing –informed &amp; trauma aware approaches </a:t>
            </a:r>
          </a:p>
          <a:p>
            <a:pPr defTabSz="914400">
              <a:lnSpc>
                <a:spcPct val="90000"/>
              </a:lnSpc>
              <a:spcBef>
                <a:spcPct val="0"/>
              </a:spcBef>
              <a:spcAft>
                <a:spcPts val="600"/>
              </a:spcAft>
            </a:pPr>
            <a:endParaRPr lang="en-US" sz="3100" b="1" kern="1200" dirty="0">
              <a:solidFill>
                <a:schemeClr val="tx1"/>
              </a:solidFill>
              <a:latin typeface="+mj-lt"/>
              <a:ea typeface="+mj-ea"/>
              <a:cs typeface="+mj-cs"/>
            </a:endParaRPr>
          </a:p>
        </p:txBody>
      </p:sp>
      <p:sp>
        <p:nvSpPr>
          <p:cNvPr id="10" name="TextBox 13">
            <a:extLst>
              <a:ext uri="{FF2B5EF4-FFF2-40B4-BE49-F238E27FC236}">
                <a16:creationId xmlns:a16="http://schemas.microsoft.com/office/drawing/2014/main" id="{6C857145-88AB-BA2A-8EED-729DDD302028}"/>
              </a:ext>
            </a:extLst>
          </p:cNvPr>
          <p:cNvSpPr txBox="1"/>
          <p:nvPr/>
        </p:nvSpPr>
        <p:spPr>
          <a:xfrm>
            <a:off x="1169413" y="2160852"/>
            <a:ext cx="5092194" cy="4351338"/>
          </a:xfrm>
          <a:prstGeom prst="rect">
            <a:avLst/>
          </a:prstGeom>
        </p:spPr>
        <p:txBody>
          <a:bodyPr vert="horz" lIns="91440" tIns="45720" rIns="91440" bIns="45720" rtlCol="0">
            <a:normAutofit/>
          </a:bodyPr>
          <a:lstStyle/>
          <a:p>
            <a:pPr marL="285750" indent="-285750">
              <a:lnSpc>
                <a:spcPts val="2622"/>
              </a:lnSpc>
              <a:buFont typeface="Arial" panose="020B0604020202020204" pitchFamily="34" charset="0"/>
              <a:buChar char="•"/>
            </a:pPr>
            <a:r>
              <a:rPr lang="en-US" sz="2200" dirty="0">
                <a:solidFill>
                  <a:srgbClr val="000000"/>
                </a:solidFill>
              </a:rPr>
              <a:t>Holistic </a:t>
            </a:r>
          </a:p>
          <a:p>
            <a:pPr marL="285750" indent="-285750">
              <a:lnSpc>
                <a:spcPts val="2622"/>
              </a:lnSpc>
              <a:buFont typeface="Arial" panose="020B0604020202020204" pitchFamily="34" charset="0"/>
              <a:buChar char="•"/>
            </a:pPr>
            <a:endParaRPr lang="en-US" sz="2200" dirty="0">
              <a:solidFill>
                <a:srgbClr val="000000"/>
              </a:solidFill>
            </a:endParaRPr>
          </a:p>
          <a:p>
            <a:pPr marL="285750" indent="-285750">
              <a:lnSpc>
                <a:spcPts val="2622"/>
              </a:lnSpc>
              <a:buFont typeface="Arial" panose="020B0604020202020204" pitchFamily="34" charset="0"/>
              <a:buChar char="•"/>
            </a:pPr>
            <a:r>
              <a:rPr lang="en-US" sz="2200" dirty="0">
                <a:solidFill>
                  <a:srgbClr val="000000"/>
                </a:solidFill>
              </a:rPr>
              <a:t>Mental, Physical, Environmental, Social and Spiritual dimensions to life </a:t>
            </a:r>
          </a:p>
          <a:p>
            <a:pPr marL="285750" indent="-285750">
              <a:lnSpc>
                <a:spcPts val="2622"/>
              </a:lnSpc>
              <a:buFont typeface="Arial" panose="020B0604020202020204" pitchFamily="34" charset="0"/>
              <a:buChar char="•"/>
            </a:pPr>
            <a:endParaRPr lang="en-US" sz="2200" dirty="0">
              <a:solidFill>
                <a:srgbClr val="000000"/>
              </a:solidFill>
            </a:endParaRPr>
          </a:p>
          <a:p>
            <a:pPr marL="285750" indent="-285750">
              <a:lnSpc>
                <a:spcPts val="2622"/>
              </a:lnSpc>
              <a:buFont typeface="Arial" panose="020B0604020202020204" pitchFamily="34" charset="0"/>
              <a:buChar char="•"/>
            </a:pPr>
            <a:r>
              <a:rPr lang="en-US" sz="2200" dirty="0">
                <a:solidFill>
                  <a:srgbClr val="000000"/>
                </a:solidFill>
              </a:rPr>
              <a:t>Resilience and strength-based approaches </a:t>
            </a:r>
          </a:p>
          <a:p>
            <a:pPr marL="285750" indent="-285750">
              <a:lnSpc>
                <a:spcPts val="2622"/>
              </a:lnSpc>
              <a:buFont typeface="Arial" panose="020B0604020202020204" pitchFamily="34" charset="0"/>
              <a:buChar char="•"/>
            </a:pPr>
            <a:endParaRPr lang="en-US" sz="2200" dirty="0">
              <a:solidFill>
                <a:srgbClr val="000000"/>
              </a:solidFill>
            </a:endParaRPr>
          </a:p>
          <a:p>
            <a:pPr marL="285750" indent="-285750">
              <a:lnSpc>
                <a:spcPts val="2622"/>
              </a:lnSpc>
              <a:buFont typeface="Arial" panose="020B0604020202020204" pitchFamily="34" charset="0"/>
              <a:buChar char="•"/>
            </a:pPr>
            <a:r>
              <a:rPr lang="en-US" sz="2200" dirty="0">
                <a:solidFill>
                  <a:srgbClr val="000000"/>
                </a:solidFill>
              </a:rPr>
              <a:t>Promote self-reliance, participation, collaboration and control and </a:t>
            </a:r>
            <a:r>
              <a:rPr lang="en-US" sz="2200" dirty="0" err="1">
                <a:solidFill>
                  <a:srgbClr val="000000"/>
                </a:solidFill>
              </a:rPr>
              <a:t>recognise</a:t>
            </a:r>
            <a:r>
              <a:rPr lang="en-US" sz="2200" dirty="0">
                <a:solidFill>
                  <a:srgbClr val="000000"/>
                </a:solidFill>
              </a:rPr>
              <a:t> the underlying social determinants of health </a:t>
            </a:r>
          </a:p>
          <a:p>
            <a:pPr indent="-228600" defTabSz="914400">
              <a:lnSpc>
                <a:spcPct val="90000"/>
              </a:lnSpc>
              <a:spcAft>
                <a:spcPts val="600"/>
              </a:spcAft>
              <a:buFont typeface="Arial" panose="020B0604020202020204" pitchFamily="34" charset="0"/>
              <a:buChar char="•"/>
            </a:pPr>
            <a:endParaRPr lang="en-US" dirty="0"/>
          </a:p>
        </p:txBody>
      </p:sp>
      <p:sp>
        <p:nvSpPr>
          <p:cNvPr id="18" name="Oval 1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0">
            <a:extLst>
              <a:ext uri="{FF2B5EF4-FFF2-40B4-BE49-F238E27FC236}">
                <a16:creationId xmlns:a16="http://schemas.microsoft.com/office/drawing/2014/main" id="{CCDF4B45-C66A-3CD4-5594-BE8FCE55D60A}"/>
              </a:ext>
            </a:extLst>
          </p:cNvPr>
          <p:cNvPicPr>
            <a:picLocks noChangeAspect="1"/>
          </p:cNvPicPr>
          <p:nvPr/>
        </p:nvPicPr>
        <p:blipFill rotWithShape="1">
          <a:blip r:embed="rId2"/>
          <a:srcRect t="13041" r="3" b="995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0" name="Arc 1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11" descr="A group of people posing for a photo&#10;&#10;Description automatically generated">
            <a:extLst>
              <a:ext uri="{FF2B5EF4-FFF2-40B4-BE49-F238E27FC236}">
                <a16:creationId xmlns:a16="http://schemas.microsoft.com/office/drawing/2014/main" id="{5D3FA682-ED4C-FF35-B7BE-5FE264CA94A2}"/>
              </a:ext>
            </a:extLst>
          </p:cNvPr>
          <p:cNvPicPr>
            <a:picLocks noChangeAspect="1"/>
          </p:cNvPicPr>
          <p:nvPr/>
        </p:nvPicPr>
        <p:blipFill rotWithShape="1">
          <a:blip r:embed="rId3"/>
          <a:srcRect l="8948" r="3298"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9" name="TextBox 9"/>
          <p:cNvSpPr txBox="1"/>
          <p:nvPr/>
        </p:nvSpPr>
        <p:spPr>
          <a:xfrm>
            <a:off x="838201" y="365125"/>
            <a:ext cx="3816095" cy="19380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4400" kern="1200" dirty="0">
              <a:solidFill>
                <a:schemeClr val="tx1"/>
              </a:solidFill>
              <a:latin typeface="+mj-lt"/>
              <a:ea typeface="+mj-ea"/>
              <a:cs typeface="+mj-cs"/>
            </a:endParaRPr>
          </a:p>
        </p:txBody>
      </p:sp>
      <p:pic>
        <p:nvPicPr>
          <p:cNvPr id="11" name="Picture 11"/>
          <p:cNvPicPr>
            <a:picLocks noChangeAspect="1"/>
          </p:cNvPicPr>
          <p:nvPr/>
        </p:nvPicPr>
        <p:blipFill>
          <a:blip r:embed="rId4"/>
          <a:srcRect b="17192"/>
          <a:stretch>
            <a:fillRect/>
          </a:stretch>
        </p:blipFill>
        <p:spPr>
          <a:xfrm>
            <a:off x="10664611" y="146124"/>
            <a:ext cx="1205878" cy="1182083"/>
          </a:xfrm>
          <a:prstGeom prst="rect">
            <a:avLst/>
          </a:prstGeom>
        </p:spPr>
      </p:pic>
    </p:spTree>
    <p:extLst>
      <p:ext uri="{BB962C8B-B14F-4D97-AF65-F5344CB8AC3E}">
        <p14:creationId xmlns:p14="http://schemas.microsoft.com/office/powerpoint/2010/main" val="2801888792"/>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C93158-CAB3-5734-DD44-D33394C7F905}"/>
              </a:ext>
            </a:extLst>
          </p:cNvPr>
          <p:cNvSpPr txBox="1"/>
          <p:nvPr/>
        </p:nvSpPr>
        <p:spPr>
          <a:xfrm>
            <a:off x="137241" y="224374"/>
            <a:ext cx="5852929" cy="1835162"/>
          </a:xfrm>
          <a:prstGeom prst="rect">
            <a:avLst/>
          </a:prstGeom>
        </p:spPr>
        <p:txBody>
          <a:bodyPr vert="horz" lIns="91440" tIns="45720" rIns="91440" bIns="45720" rtlCol="0" anchor="ctr">
            <a:normAutofit fontScale="85000" lnSpcReduction="20000"/>
          </a:bodyPr>
          <a:lstStyle/>
          <a:p>
            <a:pPr defTabSz="914400">
              <a:lnSpc>
                <a:spcPct val="90000"/>
              </a:lnSpc>
              <a:spcBef>
                <a:spcPct val="0"/>
              </a:spcBef>
              <a:spcAft>
                <a:spcPts val="600"/>
              </a:spcAft>
            </a:pPr>
            <a:r>
              <a:rPr lang="en-US" sz="4400" b="1" kern="1200" dirty="0">
                <a:solidFill>
                  <a:schemeClr val="bg2">
                    <a:lumMod val="25000"/>
                  </a:schemeClr>
                </a:solidFill>
                <a:latin typeface="+mj-lt"/>
                <a:ea typeface="+mj-ea"/>
                <a:cs typeface="+mj-cs"/>
              </a:rPr>
              <a:t>4. Person-</a:t>
            </a:r>
            <a:r>
              <a:rPr lang="en-US" sz="4400" b="1" kern="1200" dirty="0" err="1">
                <a:solidFill>
                  <a:schemeClr val="bg2">
                    <a:lumMod val="25000"/>
                  </a:schemeClr>
                </a:solidFill>
                <a:latin typeface="+mj-lt"/>
                <a:ea typeface="+mj-ea"/>
                <a:cs typeface="+mj-cs"/>
              </a:rPr>
              <a:t>centred</a:t>
            </a:r>
            <a:r>
              <a:rPr lang="en-US" sz="4400" b="1" kern="1200" dirty="0">
                <a:solidFill>
                  <a:schemeClr val="bg2">
                    <a:lumMod val="25000"/>
                  </a:schemeClr>
                </a:solidFill>
                <a:latin typeface="+mj-lt"/>
                <a:ea typeface="+mj-ea"/>
                <a:cs typeface="+mj-cs"/>
              </a:rPr>
              <a:t> approaches within a family and community </a:t>
            </a:r>
            <a:r>
              <a:rPr lang="en-US" sz="5200" b="1" kern="1200" dirty="0">
                <a:solidFill>
                  <a:schemeClr val="bg2">
                    <a:lumMod val="25000"/>
                  </a:schemeClr>
                </a:solidFill>
                <a:latin typeface="+mj-lt"/>
                <a:ea typeface="+mj-ea"/>
                <a:cs typeface="+mj-cs"/>
              </a:rPr>
              <a:t>framework</a:t>
            </a:r>
          </a:p>
          <a:p>
            <a:pPr defTabSz="914400">
              <a:lnSpc>
                <a:spcPct val="90000"/>
              </a:lnSpc>
              <a:spcBef>
                <a:spcPct val="0"/>
              </a:spcBef>
              <a:spcAft>
                <a:spcPts val="600"/>
              </a:spcAft>
            </a:pPr>
            <a:endParaRPr lang="en-US" sz="2800" b="1" kern="1200" dirty="0">
              <a:solidFill>
                <a:schemeClr val="tx1"/>
              </a:solidFill>
              <a:latin typeface="+mj-lt"/>
              <a:ea typeface="+mj-ea"/>
              <a:cs typeface="+mj-cs"/>
            </a:endParaRPr>
          </a:p>
        </p:txBody>
      </p:sp>
      <p:sp>
        <p:nvSpPr>
          <p:cNvPr id="10" name="TextBox 13">
            <a:extLst>
              <a:ext uri="{FF2B5EF4-FFF2-40B4-BE49-F238E27FC236}">
                <a16:creationId xmlns:a16="http://schemas.microsoft.com/office/drawing/2014/main" id="{6C857145-88AB-BA2A-8EED-729DDD302028}"/>
              </a:ext>
            </a:extLst>
          </p:cNvPr>
          <p:cNvSpPr txBox="1"/>
          <p:nvPr/>
        </p:nvSpPr>
        <p:spPr>
          <a:xfrm>
            <a:off x="838200" y="2404931"/>
            <a:ext cx="5092194" cy="4351338"/>
          </a:xfrm>
          <a:prstGeom prst="rect">
            <a:avLst/>
          </a:prstGeom>
        </p:spPr>
        <p:txBody>
          <a:bodyPr vert="horz" lIns="91440" tIns="45720" rIns="91440" bIns="45720" rtlCol="0">
            <a:normAutofit/>
          </a:bodyPr>
          <a:lstStyle/>
          <a:p>
            <a:pPr marL="285750" lvl="0" indent="-228600" defTabSz="914400">
              <a:lnSpc>
                <a:spcPct val="90000"/>
              </a:lnSpc>
              <a:buFont typeface="Arial" panose="020B0604020202020204" pitchFamily="34" charset="0"/>
              <a:buChar char="•"/>
            </a:pPr>
            <a:r>
              <a:rPr lang="en-US" sz="2200" dirty="0"/>
              <a:t>Healing is complex </a:t>
            </a:r>
          </a:p>
          <a:p>
            <a:pPr marL="57150" lvl="0" defTabSz="914400">
              <a:lnSpc>
                <a:spcPct val="90000"/>
              </a:lnSpc>
            </a:pPr>
            <a:endParaRPr lang="en-US" sz="2200" dirty="0"/>
          </a:p>
          <a:p>
            <a:pPr marL="285750" lvl="0" indent="-228600" defTabSz="914400">
              <a:lnSpc>
                <a:spcPct val="90000"/>
              </a:lnSpc>
              <a:buFont typeface="Arial" panose="020B0604020202020204" pitchFamily="34" charset="0"/>
              <a:buChar char="•"/>
            </a:pPr>
            <a:r>
              <a:rPr lang="en-US" sz="2200" dirty="0"/>
              <a:t>Flexible harm </a:t>
            </a:r>
            <a:r>
              <a:rPr lang="en-US" sz="2200" dirty="0" err="1"/>
              <a:t>minimisation</a:t>
            </a:r>
            <a:r>
              <a:rPr lang="en-US" sz="2200" dirty="0"/>
              <a:t> approaches are the most appropriate</a:t>
            </a:r>
          </a:p>
          <a:p>
            <a:pPr marL="57150" lvl="0" defTabSz="914400">
              <a:lnSpc>
                <a:spcPct val="90000"/>
              </a:lnSpc>
            </a:pPr>
            <a:endParaRPr lang="en-US" sz="2200" dirty="0"/>
          </a:p>
          <a:p>
            <a:pPr marL="285750" lvl="0" indent="-228600" defTabSz="914400">
              <a:lnSpc>
                <a:spcPct val="90000"/>
              </a:lnSpc>
              <a:buFont typeface="Arial" panose="020B0604020202020204" pitchFamily="34" charset="0"/>
              <a:buChar char="•"/>
            </a:pPr>
            <a:r>
              <a:rPr lang="en-US" sz="2200" dirty="0"/>
              <a:t>The client's cultural and individuals needs, preferences, beliefs and values need to be taken into account, as well as their comfort and surroundings </a:t>
            </a:r>
          </a:p>
          <a:p>
            <a:pPr marL="57150" lvl="0" defTabSz="914400">
              <a:lnSpc>
                <a:spcPct val="90000"/>
              </a:lnSpc>
            </a:pPr>
            <a:endParaRPr lang="en-US" sz="2200" dirty="0"/>
          </a:p>
          <a:p>
            <a:pPr marL="285750" lvl="0" indent="-228600" defTabSz="914400">
              <a:lnSpc>
                <a:spcPct val="90000"/>
              </a:lnSpc>
              <a:buFont typeface="Arial" panose="020B0604020202020204" pitchFamily="34" charset="0"/>
              <a:buChar char="•"/>
            </a:pPr>
            <a:r>
              <a:rPr lang="en-US" sz="2200" dirty="0"/>
              <a:t>Journey of healing, a reconnection with oneself </a:t>
            </a:r>
          </a:p>
          <a:p>
            <a:pPr indent="-228600" defTabSz="914400">
              <a:lnSpc>
                <a:spcPct val="90000"/>
              </a:lnSpc>
              <a:spcAft>
                <a:spcPts val="600"/>
              </a:spcAft>
              <a:buFont typeface="Arial" panose="020B0604020202020204" pitchFamily="34" charset="0"/>
              <a:buChar char="•"/>
            </a:pPr>
            <a:endParaRPr lang="en-US" dirty="0"/>
          </a:p>
        </p:txBody>
      </p:sp>
      <p:sp>
        <p:nvSpPr>
          <p:cNvPr id="14" name="Oval 1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10" descr="A group of men jumping in the sand&#10;&#10;Description automatically generated with medium confidence">
            <a:extLst>
              <a:ext uri="{FF2B5EF4-FFF2-40B4-BE49-F238E27FC236}">
                <a16:creationId xmlns:a16="http://schemas.microsoft.com/office/drawing/2014/main" id="{EDEAFD39-D7F6-7ACC-E2CA-D50888F63C5D}"/>
              </a:ext>
            </a:extLst>
          </p:cNvPr>
          <p:cNvPicPr>
            <a:picLocks noChangeAspect="1"/>
          </p:cNvPicPr>
          <p:nvPr/>
        </p:nvPicPr>
        <p:blipFill rotWithShape="1">
          <a:blip r:embed="rId2"/>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5" name="Arc 1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11" descr="A group of people on a field&#10;&#10;Description automatically generated with medium confidence">
            <a:extLst>
              <a:ext uri="{FF2B5EF4-FFF2-40B4-BE49-F238E27FC236}">
                <a16:creationId xmlns:a16="http://schemas.microsoft.com/office/drawing/2014/main" id="{C78482F9-4D9B-86B9-EC0D-D24BB0D68C99}"/>
              </a:ext>
            </a:extLst>
          </p:cNvPr>
          <p:cNvPicPr>
            <a:picLocks noChangeAspect="1"/>
          </p:cNvPicPr>
          <p:nvPr/>
        </p:nvPicPr>
        <p:blipFill rotWithShape="1">
          <a:blip r:embed="rId3"/>
          <a:srcRect l="13787" r="20397"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9" name="TextBox 9"/>
          <p:cNvSpPr txBox="1"/>
          <p:nvPr/>
        </p:nvSpPr>
        <p:spPr>
          <a:xfrm>
            <a:off x="838201" y="365125"/>
            <a:ext cx="3816095" cy="19380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4400" kern="1200" dirty="0">
              <a:solidFill>
                <a:schemeClr val="tx1"/>
              </a:solidFill>
              <a:latin typeface="+mj-lt"/>
              <a:ea typeface="+mj-ea"/>
              <a:cs typeface="+mj-cs"/>
            </a:endParaRPr>
          </a:p>
        </p:txBody>
      </p:sp>
      <p:pic>
        <p:nvPicPr>
          <p:cNvPr id="11" name="Picture 11"/>
          <p:cNvPicPr>
            <a:picLocks noChangeAspect="1"/>
          </p:cNvPicPr>
          <p:nvPr/>
        </p:nvPicPr>
        <p:blipFill>
          <a:blip r:embed="rId4"/>
          <a:srcRect b="17192"/>
          <a:stretch>
            <a:fillRect/>
          </a:stretch>
        </p:blipFill>
        <p:spPr>
          <a:xfrm>
            <a:off x="10664611" y="146124"/>
            <a:ext cx="1205878" cy="1182083"/>
          </a:xfrm>
          <a:prstGeom prst="rect">
            <a:avLst/>
          </a:prstGeom>
        </p:spPr>
      </p:pic>
    </p:spTree>
    <p:extLst>
      <p:ext uri="{BB962C8B-B14F-4D97-AF65-F5344CB8AC3E}">
        <p14:creationId xmlns:p14="http://schemas.microsoft.com/office/powerpoint/2010/main" val="1389454651"/>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C93158-CAB3-5734-DD44-D33394C7F905}"/>
              </a:ext>
            </a:extLst>
          </p:cNvPr>
          <p:cNvSpPr txBox="1"/>
          <p:nvPr/>
        </p:nvSpPr>
        <p:spPr>
          <a:xfrm>
            <a:off x="317200" y="345810"/>
            <a:ext cx="5468303" cy="2226474"/>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r>
              <a:rPr lang="en-US" sz="4400" b="1" kern="1200" dirty="0">
                <a:solidFill>
                  <a:schemeClr val="bg2">
                    <a:lumMod val="25000"/>
                  </a:schemeClr>
                </a:solidFill>
                <a:latin typeface="+mj-lt"/>
                <a:ea typeface="+mj-ea"/>
                <a:cs typeface="+mj-cs"/>
              </a:rPr>
              <a:t>5. Flexible therapeutic options and healing opportunities </a:t>
            </a:r>
          </a:p>
        </p:txBody>
      </p:sp>
      <p:sp>
        <p:nvSpPr>
          <p:cNvPr id="10" name="TextBox 13">
            <a:extLst>
              <a:ext uri="{FF2B5EF4-FFF2-40B4-BE49-F238E27FC236}">
                <a16:creationId xmlns:a16="http://schemas.microsoft.com/office/drawing/2014/main" id="{6C857145-88AB-BA2A-8EED-729DDD302028}"/>
              </a:ext>
            </a:extLst>
          </p:cNvPr>
          <p:cNvSpPr txBox="1"/>
          <p:nvPr/>
        </p:nvSpPr>
        <p:spPr>
          <a:xfrm>
            <a:off x="838200" y="2837860"/>
            <a:ext cx="5092194" cy="4351338"/>
          </a:xfrm>
          <a:prstGeom prst="rect">
            <a:avLst/>
          </a:prstGeom>
        </p:spPr>
        <p:txBody>
          <a:bodyPr vert="horz" lIns="91440" tIns="45720" rIns="91440" bIns="45720" rtlCol="0">
            <a:normAutofit/>
          </a:bodyPr>
          <a:lstStyle/>
          <a:p>
            <a:pPr marL="285750" indent="-228600" defTabSz="914400">
              <a:lnSpc>
                <a:spcPct val="90000"/>
              </a:lnSpc>
              <a:buFont typeface="Arial" panose="020B0604020202020204" pitchFamily="34" charset="0"/>
              <a:buChar char="•"/>
            </a:pPr>
            <a:r>
              <a:rPr lang="en-US" sz="2200" dirty="0"/>
              <a:t>Diverse range of options </a:t>
            </a:r>
          </a:p>
          <a:p>
            <a:pPr marL="285750" indent="-228600" defTabSz="914400">
              <a:lnSpc>
                <a:spcPct val="90000"/>
              </a:lnSpc>
              <a:buFont typeface="Arial" panose="020B0604020202020204" pitchFamily="34" charset="0"/>
              <a:buChar char="•"/>
            </a:pPr>
            <a:endParaRPr lang="en-US" sz="2200" dirty="0"/>
          </a:p>
          <a:p>
            <a:pPr marL="285750" indent="-228600" defTabSz="914400">
              <a:lnSpc>
                <a:spcPct val="90000"/>
              </a:lnSpc>
              <a:buFont typeface="Arial" panose="020B0604020202020204" pitchFamily="34" charset="0"/>
              <a:buChar char="•"/>
            </a:pPr>
            <a:r>
              <a:rPr lang="en-US" sz="2200" dirty="0"/>
              <a:t>No single over-arching treatment or healing philosophy </a:t>
            </a:r>
          </a:p>
          <a:p>
            <a:pPr marL="285750" indent="-228600" defTabSz="914400">
              <a:lnSpc>
                <a:spcPct val="90000"/>
              </a:lnSpc>
              <a:buFont typeface="Arial" panose="020B0604020202020204" pitchFamily="34" charset="0"/>
              <a:buChar char="•"/>
            </a:pPr>
            <a:endParaRPr lang="en-US" sz="2200" dirty="0"/>
          </a:p>
          <a:p>
            <a:pPr marL="285750" indent="-228600" defTabSz="914400">
              <a:lnSpc>
                <a:spcPct val="90000"/>
              </a:lnSpc>
              <a:buFont typeface="Arial" panose="020B0604020202020204" pitchFamily="34" charset="0"/>
              <a:buChar char="•"/>
            </a:pPr>
            <a:r>
              <a:rPr lang="en-US" sz="2200" dirty="0"/>
              <a:t>Meet the needs of diverse local and state-wide communities by providing a continuum of service approaches and options </a:t>
            </a:r>
          </a:p>
          <a:p>
            <a:pPr indent="-228600" defTabSz="914400">
              <a:lnSpc>
                <a:spcPct val="90000"/>
              </a:lnSpc>
              <a:spcAft>
                <a:spcPts val="600"/>
              </a:spcAft>
              <a:buFont typeface="Arial" panose="020B0604020202020204" pitchFamily="34" charset="0"/>
              <a:buChar char="•"/>
            </a:pPr>
            <a:endParaRPr lang="en-US" dirty="0"/>
          </a:p>
        </p:txBody>
      </p:sp>
      <p:sp>
        <p:nvSpPr>
          <p:cNvPr id="22" name="Oval 2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9">
            <a:extLst>
              <a:ext uri="{FF2B5EF4-FFF2-40B4-BE49-F238E27FC236}">
                <a16:creationId xmlns:a16="http://schemas.microsoft.com/office/drawing/2014/main" id="{16998AA8-6753-8D8B-8BFF-3630005265E1}"/>
              </a:ext>
            </a:extLst>
          </p:cNvPr>
          <p:cNvPicPr>
            <a:picLocks noChangeAspect="1"/>
          </p:cNvPicPr>
          <p:nvPr/>
        </p:nvPicPr>
        <p:blipFill rotWithShape="1">
          <a:blip r:embed="rId2"/>
          <a:srcRect l="878" r="21590"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4" name="Arc 2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8">
            <a:extLst>
              <a:ext uri="{FF2B5EF4-FFF2-40B4-BE49-F238E27FC236}">
                <a16:creationId xmlns:a16="http://schemas.microsoft.com/office/drawing/2014/main" id="{E7957465-A1C8-682F-E981-580F78140E7A}"/>
              </a:ext>
            </a:extLst>
          </p:cNvPr>
          <p:cNvPicPr>
            <a:picLocks noChangeAspect="1"/>
          </p:cNvPicPr>
          <p:nvPr/>
        </p:nvPicPr>
        <p:blipFill rotWithShape="1">
          <a:blip r:embed="rId3"/>
          <a:srcRect l="12249" r="-4"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9" name="TextBox 9"/>
          <p:cNvSpPr txBox="1"/>
          <p:nvPr/>
        </p:nvSpPr>
        <p:spPr>
          <a:xfrm>
            <a:off x="838200" y="395693"/>
            <a:ext cx="3816095" cy="19380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4400" kern="1200" dirty="0">
              <a:solidFill>
                <a:schemeClr val="tx1"/>
              </a:solidFill>
              <a:latin typeface="+mj-lt"/>
              <a:ea typeface="+mj-ea"/>
              <a:cs typeface="+mj-cs"/>
            </a:endParaRPr>
          </a:p>
        </p:txBody>
      </p:sp>
      <p:pic>
        <p:nvPicPr>
          <p:cNvPr id="11" name="Picture 11"/>
          <p:cNvPicPr>
            <a:picLocks noChangeAspect="1"/>
          </p:cNvPicPr>
          <p:nvPr/>
        </p:nvPicPr>
        <p:blipFill>
          <a:blip r:embed="rId4"/>
          <a:srcRect b="17192"/>
          <a:stretch>
            <a:fillRect/>
          </a:stretch>
        </p:blipFill>
        <p:spPr>
          <a:xfrm>
            <a:off x="10664611" y="146124"/>
            <a:ext cx="1205878" cy="1182083"/>
          </a:xfrm>
          <a:prstGeom prst="rect">
            <a:avLst/>
          </a:prstGeom>
        </p:spPr>
      </p:pic>
    </p:spTree>
    <p:extLst>
      <p:ext uri="{BB962C8B-B14F-4D97-AF65-F5344CB8AC3E}">
        <p14:creationId xmlns:p14="http://schemas.microsoft.com/office/powerpoint/2010/main" val="2055426358"/>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6FC93158-CAB3-5734-DD44-D33394C7F905}"/>
              </a:ext>
            </a:extLst>
          </p:cNvPr>
          <p:cNvSpPr txBox="1"/>
          <p:nvPr/>
        </p:nvSpPr>
        <p:spPr>
          <a:xfrm>
            <a:off x="337331" y="365126"/>
            <a:ext cx="5758669"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dirty="0">
                <a:solidFill>
                  <a:schemeClr val="bg2">
                    <a:lumMod val="25000"/>
                  </a:schemeClr>
                </a:solidFill>
                <a:latin typeface="+mj-lt"/>
                <a:ea typeface="+mj-ea"/>
                <a:cs typeface="+mj-cs"/>
              </a:rPr>
              <a:t>6. Evidence Based Approaches </a:t>
            </a:r>
          </a:p>
        </p:txBody>
      </p:sp>
      <p:sp>
        <p:nvSpPr>
          <p:cNvPr id="38" name="Freeform: Shape 3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C38641C3-B1EF-182B-7A20-21A944FFB8EF}"/>
              </a:ext>
            </a:extLst>
          </p:cNvPr>
          <p:cNvSpPr txBox="1"/>
          <p:nvPr/>
        </p:nvSpPr>
        <p:spPr>
          <a:xfrm>
            <a:off x="273465" y="1845892"/>
            <a:ext cx="6127335" cy="5042675"/>
          </a:xfrm>
          <a:prstGeom prst="rect">
            <a:avLst/>
          </a:prstGeom>
        </p:spPr>
        <p:txBody>
          <a:bodyPr vert="horz" lIns="91440" tIns="45720" rIns="91440" bIns="45720" rtlCol="0">
            <a:normAutofit fontScale="92500" lnSpcReduction="10000"/>
          </a:bodyPr>
          <a:lstStyle/>
          <a:p>
            <a:pPr marL="285750" indent="-228600" defTabSz="914400">
              <a:lnSpc>
                <a:spcPct val="90000"/>
              </a:lnSpc>
              <a:spcAft>
                <a:spcPts val="600"/>
              </a:spcAft>
              <a:buFont typeface="Arial" panose="020B0604020202020204" pitchFamily="34" charset="0"/>
              <a:buChar char="•"/>
            </a:pPr>
            <a:r>
              <a:rPr lang="en-US" sz="2400" dirty="0"/>
              <a:t>Comprehensive assessment, case management and review process</a:t>
            </a:r>
          </a:p>
          <a:p>
            <a:pPr marL="285750" indent="-228600" defTabSz="914400">
              <a:lnSpc>
                <a:spcPct val="90000"/>
              </a:lnSpc>
              <a:spcAft>
                <a:spcPts val="600"/>
              </a:spcAft>
              <a:buFont typeface="Arial" panose="020B0604020202020204" pitchFamily="34" charset="0"/>
              <a:buChar char="•"/>
            </a:pPr>
            <a:endParaRPr lang="en-US" sz="2400" dirty="0"/>
          </a:p>
          <a:p>
            <a:pPr marL="285750" indent="-228600" defTabSz="914400">
              <a:lnSpc>
                <a:spcPct val="90000"/>
              </a:lnSpc>
              <a:spcAft>
                <a:spcPts val="600"/>
              </a:spcAft>
              <a:buFont typeface="Arial" panose="020B0604020202020204" pitchFamily="34" charset="0"/>
              <a:buChar char="•"/>
            </a:pPr>
            <a:r>
              <a:rPr lang="en-US" sz="2400" dirty="0"/>
              <a:t>These options include but are not limited to: </a:t>
            </a:r>
          </a:p>
          <a:p>
            <a:pPr marL="742950" lvl="1" indent="-228600" defTabSz="914400">
              <a:lnSpc>
                <a:spcPct val="90000"/>
              </a:lnSpc>
              <a:spcAft>
                <a:spcPts val="600"/>
              </a:spcAft>
              <a:buFont typeface="Arial" panose="020B0604020202020204" pitchFamily="34" charset="0"/>
              <a:buChar char="•"/>
            </a:pPr>
            <a:r>
              <a:rPr lang="en-US" sz="1300" dirty="0"/>
              <a:t>cultural practices, </a:t>
            </a:r>
          </a:p>
          <a:p>
            <a:pPr marL="742950" lvl="1" indent="-228600" defTabSz="914400">
              <a:lnSpc>
                <a:spcPct val="90000"/>
              </a:lnSpc>
              <a:spcAft>
                <a:spcPts val="600"/>
              </a:spcAft>
              <a:buFont typeface="Arial" panose="020B0604020202020204" pitchFamily="34" charset="0"/>
              <a:buChar char="•"/>
            </a:pPr>
            <a:r>
              <a:rPr lang="en-US" sz="1300" dirty="0"/>
              <a:t>dance, </a:t>
            </a:r>
          </a:p>
          <a:p>
            <a:pPr marL="742950" lvl="1" indent="-228600" defTabSz="914400">
              <a:lnSpc>
                <a:spcPct val="90000"/>
              </a:lnSpc>
              <a:spcAft>
                <a:spcPts val="600"/>
              </a:spcAft>
              <a:buFont typeface="Arial" panose="020B0604020202020204" pitchFamily="34" charset="0"/>
              <a:buChar char="•"/>
            </a:pPr>
            <a:r>
              <a:rPr lang="en-US" sz="1300" dirty="0"/>
              <a:t>exercise, </a:t>
            </a:r>
          </a:p>
          <a:p>
            <a:pPr marL="742950" lvl="1" indent="-228600" defTabSz="914400">
              <a:lnSpc>
                <a:spcPct val="90000"/>
              </a:lnSpc>
              <a:spcAft>
                <a:spcPts val="600"/>
              </a:spcAft>
              <a:buFont typeface="Arial" panose="020B0604020202020204" pitchFamily="34" charset="0"/>
              <a:buChar char="•"/>
            </a:pPr>
            <a:r>
              <a:rPr lang="en-US" sz="1300" dirty="0"/>
              <a:t>CBT, </a:t>
            </a:r>
          </a:p>
          <a:p>
            <a:pPr marL="742950" lvl="1" indent="-228600" defTabSz="914400">
              <a:lnSpc>
                <a:spcPct val="90000"/>
              </a:lnSpc>
              <a:spcAft>
                <a:spcPts val="600"/>
              </a:spcAft>
              <a:buFont typeface="Arial" panose="020B0604020202020204" pitchFamily="34" charset="0"/>
              <a:buChar char="•"/>
            </a:pPr>
            <a:r>
              <a:rPr lang="en-US" sz="1300" dirty="0"/>
              <a:t>mindfulness, </a:t>
            </a:r>
          </a:p>
          <a:p>
            <a:pPr marL="742950" lvl="1" indent="-228600" defTabSz="914400">
              <a:lnSpc>
                <a:spcPct val="90000"/>
              </a:lnSpc>
              <a:spcAft>
                <a:spcPts val="600"/>
              </a:spcAft>
              <a:buFont typeface="Arial" panose="020B0604020202020204" pitchFamily="34" charset="0"/>
              <a:buChar char="•"/>
            </a:pPr>
            <a:r>
              <a:rPr lang="en-US" sz="1300" dirty="0"/>
              <a:t>narrative therapy, </a:t>
            </a:r>
          </a:p>
          <a:p>
            <a:pPr marL="742950" lvl="1" indent="-228600" defTabSz="914400">
              <a:lnSpc>
                <a:spcPct val="90000"/>
              </a:lnSpc>
              <a:spcAft>
                <a:spcPts val="600"/>
              </a:spcAft>
              <a:buFont typeface="Arial" panose="020B0604020202020204" pitchFamily="34" charset="0"/>
              <a:buChar char="•"/>
            </a:pPr>
            <a:r>
              <a:rPr lang="en-US" sz="1300" dirty="0"/>
              <a:t>motivational interviewing, resilience training, </a:t>
            </a:r>
          </a:p>
          <a:p>
            <a:pPr marL="742950" lvl="1" indent="-228600" defTabSz="914400">
              <a:lnSpc>
                <a:spcPct val="90000"/>
              </a:lnSpc>
              <a:spcAft>
                <a:spcPts val="600"/>
              </a:spcAft>
              <a:buFont typeface="Arial" panose="020B0604020202020204" pitchFamily="34" charset="0"/>
              <a:buChar char="•"/>
            </a:pPr>
            <a:r>
              <a:rPr lang="en-US" sz="1300" dirty="0"/>
              <a:t>anger/stress management,</a:t>
            </a:r>
          </a:p>
          <a:p>
            <a:pPr marL="742950" lvl="1" indent="-228600" defTabSz="914400">
              <a:lnSpc>
                <a:spcPct val="90000"/>
              </a:lnSpc>
              <a:spcAft>
                <a:spcPts val="600"/>
              </a:spcAft>
              <a:buFont typeface="Arial" panose="020B0604020202020204" pitchFamily="34" charset="0"/>
              <a:buChar char="•"/>
            </a:pPr>
            <a:r>
              <a:rPr lang="en-US" sz="1300" dirty="0"/>
              <a:t>facilitated pathways for employment, </a:t>
            </a:r>
          </a:p>
          <a:p>
            <a:pPr marL="742950" lvl="1" indent="-228600" defTabSz="914400">
              <a:lnSpc>
                <a:spcPct val="90000"/>
              </a:lnSpc>
              <a:spcAft>
                <a:spcPts val="600"/>
              </a:spcAft>
              <a:buFont typeface="Arial" panose="020B0604020202020204" pitchFamily="34" charset="0"/>
              <a:buChar char="•"/>
            </a:pPr>
            <a:r>
              <a:rPr lang="en-US" sz="1300" dirty="0"/>
              <a:t>housing, </a:t>
            </a:r>
          </a:p>
          <a:p>
            <a:pPr marL="742950" lvl="1" indent="-228600" defTabSz="914400">
              <a:lnSpc>
                <a:spcPct val="90000"/>
              </a:lnSpc>
              <a:spcAft>
                <a:spcPts val="600"/>
              </a:spcAft>
              <a:buFont typeface="Arial" panose="020B0604020202020204" pitchFamily="34" charset="0"/>
              <a:buChar char="•"/>
            </a:pPr>
            <a:r>
              <a:rPr lang="en-US" sz="1300" dirty="0"/>
              <a:t>Financial,</a:t>
            </a:r>
          </a:p>
          <a:p>
            <a:pPr marL="742950" lvl="1" indent="-228600" defTabSz="914400">
              <a:lnSpc>
                <a:spcPct val="90000"/>
              </a:lnSpc>
              <a:spcAft>
                <a:spcPts val="600"/>
              </a:spcAft>
              <a:buFont typeface="Arial" panose="020B0604020202020204" pitchFamily="34" charset="0"/>
              <a:buChar char="•"/>
            </a:pPr>
            <a:r>
              <a:rPr lang="en-US" sz="1300" dirty="0"/>
              <a:t>justice related issues</a:t>
            </a:r>
          </a:p>
          <a:p>
            <a:pPr marL="285750" indent="-228600" defTabSz="914400">
              <a:lnSpc>
                <a:spcPct val="90000"/>
              </a:lnSpc>
              <a:spcAft>
                <a:spcPts val="600"/>
              </a:spcAft>
              <a:buFont typeface="Arial" panose="020B0604020202020204" pitchFamily="34" charset="0"/>
              <a:buChar char="•"/>
            </a:pPr>
            <a:endParaRPr lang="en-US" sz="2400" dirty="0"/>
          </a:p>
          <a:p>
            <a:pPr marL="285750" indent="-228600" defTabSz="914400">
              <a:lnSpc>
                <a:spcPct val="90000"/>
              </a:lnSpc>
              <a:spcAft>
                <a:spcPts val="600"/>
              </a:spcAft>
              <a:buFont typeface="Arial" panose="020B0604020202020204" pitchFamily="34" charset="0"/>
              <a:buChar char="•"/>
            </a:pPr>
            <a:r>
              <a:rPr lang="en-US" sz="2400" dirty="0"/>
              <a:t>All in which are created or adapted with and for Aboriginal people</a:t>
            </a:r>
          </a:p>
        </p:txBody>
      </p:sp>
      <p:sp>
        <p:nvSpPr>
          <p:cNvPr id="40" name="Oval 3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a:extLst>
              <a:ext uri="{FF2B5EF4-FFF2-40B4-BE49-F238E27FC236}">
                <a16:creationId xmlns:a16="http://schemas.microsoft.com/office/drawing/2014/main" id="{AA54C0BA-FF2E-7105-833C-E8D6FE02D9F4}"/>
              </a:ext>
            </a:extLst>
          </p:cNvPr>
          <p:cNvPicPr>
            <a:picLocks noChangeAspect="1"/>
          </p:cNvPicPr>
          <p:nvPr/>
        </p:nvPicPr>
        <p:blipFill>
          <a:blip r:embed="rId2"/>
          <a:stretch>
            <a:fillRect/>
          </a:stretch>
        </p:blipFill>
        <p:spPr>
          <a:xfrm>
            <a:off x="7431914" y="1281304"/>
            <a:ext cx="4706826" cy="4000803"/>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5" name="Freeform: Shape 3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 name="TextBox 13">
            <a:extLst>
              <a:ext uri="{FF2B5EF4-FFF2-40B4-BE49-F238E27FC236}">
                <a16:creationId xmlns:a16="http://schemas.microsoft.com/office/drawing/2014/main" id="{6C857145-88AB-BA2A-8EED-729DDD302028}"/>
              </a:ext>
            </a:extLst>
          </p:cNvPr>
          <p:cNvSpPr txBox="1"/>
          <p:nvPr/>
        </p:nvSpPr>
        <p:spPr>
          <a:xfrm>
            <a:off x="838200" y="2837860"/>
            <a:ext cx="5092194" cy="435133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dirty="0"/>
          </a:p>
        </p:txBody>
      </p:sp>
      <p:sp>
        <p:nvSpPr>
          <p:cNvPr id="9" name="TextBox 9"/>
          <p:cNvSpPr txBox="1"/>
          <p:nvPr/>
        </p:nvSpPr>
        <p:spPr>
          <a:xfrm>
            <a:off x="838200" y="395693"/>
            <a:ext cx="3816095" cy="19380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4400" kern="1200" dirty="0">
              <a:solidFill>
                <a:schemeClr val="tx1"/>
              </a:solidFill>
              <a:latin typeface="+mj-lt"/>
              <a:ea typeface="+mj-ea"/>
              <a:cs typeface="+mj-cs"/>
            </a:endParaRPr>
          </a:p>
        </p:txBody>
      </p:sp>
      <p:pic>
        <p:nvPicPr>
          <p:cNvPr id="11" name="Picture 11"/>
          <p:cNvPicPr>
            <a:picLocks noChangeAspect="1"/>
          </p:cNvPicPr>
          <p:nvPr/>
        </p:nvPicPr>
        <p:blipFill>
          <a:blip r:embed="rId3"/>
          <a:srcRect b="17192"/>
          <a:stretch>
            <a:fillRect/>
          </a:stretch>
        </p:blipFill>
        <p:spPr>
          <a:xfrm>
            <a:off x="10664611" y="146124"/>
            <a:ext cx="1205878" cy="1182083"/>
          </a:xfrm>
          <a:prstGeom prst="rect">
            <a:avLst/>
          </a:prstGeom>
        </p:spPr>
      </p:pic>
    </p:spTree>
    <p:extLst>
      <p:ext uri="{BB962C8B-B14F-4D97-AF65-F5344CB8AC3E}">
        <p14:creationId xmlns:p14="http://schemas.microsoft.com/office/powerpoint/2010/main" val="4033121800"/>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C93158-CAB3-5734-DD44-D33394C7F905}"/>
              </a:ext>
            </a:extLst>
          </p:cNvPr>
          <p:cNvSpPr txBox="1"/>
          <p:nvPr/>
        </p:nvSpPr>
        <p:spPr>
          <a:xfrm>
            <a:off x="74134" y="192913"/>
            <a:ext cx="6386487" cy="143933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dirty="0">
                <a:solidFill>
                  <a:schemeClr val="bg2">
                    <a:lumMod val="25000"/>
                  </a:schemeClr>
                </a:solidFill>
                <a:latin typeface="+mj-lt"/>
                <a:ea typeface="+mj-ea"/>
                <a:cs typeface="+mj-cs"/>
              </a:rPr>
              <a:t>7. Skilled, diverse &amp; supported workforce </a:t>
            </a:r>
          </a:p>
        </p:txBody>
      </p:sp>
      <p:sp>
        <p:nvSpPr>
          <p:cNvPr id="8" name="TextBox 7">
            <a:extLst>
              <a:ext uri="{FF2B5EF4-FFF2-40B4-BE49-F238E27FC236}">
                <a16:creationId xmlns:a16="http://schemas.microsoft.com/office/drawing/2014/main" id="{C1A627DA-61C2-7172-6AC7-743C8B3102A4}"/>
              </a:ext>
            </a:extLst>
          </p:cNvPr>
          <p:cNvSpPr txBox="1"/>
          <p:nvPr/>
        </p:nvSpPr>
        <p:spPr>
          <a:xfrm>
            <a:off x="74134" y="1632247"/>
            <a:ext cx="5916037" cy="4351338"/>
          </a:xfrm>
          <a:prstGeom prst="rect">
            <a:avLst/>
          </a:prstGeom>
        </p:spPr>
        <p:txBody>
          <a:bodyPr vert="horz" lIns="91440" tIns="45720" rIns="91440" bIns="45720" rtlCol="0">
            <a:noAutofit/>
          </a:bodyPr>
          <a:lstStyle/>
          <a:p>
            <a:pPr marL="285750" indent="-228600" defTabSz="914400">
              <a:lnSpc>
                <a:spcPct val="90000"/>
              </a:lnSpc>
              <a:spcAft>
                <a:spcPts val="600"/>
              </a:spcAft>
              <a:buFont typeface="Arial" panose="020B0604020202020204" pitchFamily="34" charset="0"/>
              <a:buChar char="•"/>
            </a:pPr>
            <a:r>
              <a:rPr lang="en-US" sz="2000" dirty="0"/>
              <a:t>Collection of experience, skills, connections and qualifications </a:t>
            </a:r>
          </a:p>
          <a:p>
            <a:pPr marL="228611" indent="-228600" defTabSz="914400">
              <a:lnSpc>
                <a:spcPct val="90000"/>
              </a:lnSpc>
              <a:spcAft>
                <a:spcPts val="600"/>
              </a:spcAft>
              <a:buFont typeface="Arial" panose="020B0604020202020204" pitchFamily="34" charset="0"/>
              <a:buChar char="•"/>
            </a:pPr>
            <a:endParaRPr lang="en-US" sz="2000" dirty="0"/>
          </a:p>
          <a:p>
            <a:pPr marL="285750" indent="-228600" defTabSz="914400">
              <a:lnSpc>
                <a:spcPct val="90000"/>
              </a:lnSpc>
              <a:spcAft>
                <a:spcPts val="600"/>
              </a:spcAft>
              <a:buFont typeface="Arial" panose="020B0604020202020204" pitchFamily="34" charset="0"/>
              <a:buChar char="•"/>
            </a:pPr>
            <a:r>
              <a:rPr lang="en-US" sz="2000" dirty="0"/>
              <a:t>Staff and managers with high level qualifications across a range of disciplines, sector-specific AOD qualifications and many other associated capacities such as counselling, mediation, coaching, life skills, planning, employment, training and relationships</a:t>
            </a:r>
          </a:p>
          <a:p>
            <a:pPr marL="285750" indent="-228600" defTabSz="914400">
              <a:lnSpc>
                <a:spcPct val="90000"/>
              </a:lnSpc>
              <a:spcAft>
                <a:spcPts val="600"/>
              </a:spcAft>
              <a:buFont typeface="Arial" panose="020B0604020202020204" pitchFamily="34" charset="0"/>
              <a:buChar char="•"/>
            </a:pPr>
            <a:endParaRPr lang="en-US" sz="2000" dirty="0"/>
          </a:p>
          <a:p>
            <a:pPr marL="285750" indent="-228600" defTabSz="914400">
              <a:lnSpc>
                <a:spcPct val="90000"/>
              </a:lnSpc>
              <a:spcAft>
                <a:spcPts val="600"/>
              </a:spcAft>
              <a:buFont typeface="Arial" panose="020B0604020202020204" pitchFamily="34" charset="0"/>
              <a:buChar char="•"/>
            </a:pPr>
            <a:r>
              <a:rPr lang="en-US" sz="2000" dirty="0"/>
              <a:t>Combinations of lived experiences, knowledge, skills and training ensure that services are flexible, innovative and resilient in their work with clients </a:t>
            </a:r>
          </a:p>
          <a:p>
            <a:pPr marL="285750" indent="-228600" defTabSz="914400">
              <a:lnSpc>
                <a:spcPct val="90000"/>
              </a:lnSpc>
              <a:spcAft>
                <a:spcPts val="600"/>
              </a:spcAft>
              <a:buFont typeface="Arial" panose="020B0604020202020204" pitchFamily="34" charset="0"/>
              <a:buChar char="•"/>
            </a:pPr>
            <a:endParaRPr lang="en-US" sz="2000" dirty="0"/>
          </a:p>
          <a:p>
            <a:pPr marL="285750" indent="-228600" defTabSz="914400">
              <a:lnSpc>
                <a:spcPct val="90000"/>
              </a:lnSpc>
              <a:spcAft>
                <a:spcPts val="600"/>
              </a:spcAft>
              <a:buFont typeface="Arial" panose="020B0604020202020204" pitchFamily="34" charset="0"/>
              <a:buChar char="•"/>
            </a:pPr>
            <a:r>
              <a:rPr lang="en-US" sz="2000" dirty="0"/>
              <a:t>Staff being culturally connected and knowledgeable, operating in a non-judgmental capacity and being caring, compassionate and respectful</a:t>
            </a:r>
          </a:p>
        </p:txBody>
      </p:sp>
      <p:sp>
        <p:nvSpPr>
          <p:cNvPr id="31" name="Oval 3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8" descr="A group of people posing for a photo&#10;&#10;Description automatically generated">
            <a:extLst>
              <a:ext uri="{FF2B5EF4-FFF2-40B4-BE49-F238E27FC236}">
                <a16:creationId xmlns:a16="http://schemas.microsoft.com/office/drawing/2014/main" id="{68F2DD0D-F094-0DCB-47EF-18D23F65570C}"/>
              </a:ext>
            </a:extLst>
          </p:cNvPr>
          <p:cNvPicPr>
            <a:picLocks noChangeAspect="1"/>
          </p:cNvPicPr>
          <p:nvPr/>
        </p:nvPicPr>
        <p:blipFill rotWithShape="1">
          <a:blip r:embed="rId2"/>
          <a:srcRect l="22085" r="3" b="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3" name="Arc 3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9" descr="A group of people posing for a photo&#10;&#10;Description automatically generated">
            <a:extLst>
              <a:ext uri="{FF2B5EF4-FFF2-40B4-BE49-F238E27FC236}">
                <a16:creationId xmlns:a16="http://schemas.microsoft.com/office/drawing/2014/main" id="{9FA53753-EB15-7CB9-FAE2-21B6FEC36134}"/>
              </a:ext>
            </a:extLst>
          </p:cNvPr>
          <p:cNvPicPr>
            <a:picLocks noChangeAspect="1"/>
          </p:cNvPicPr>
          <p:nvPr/>
        </p:nvPicPr>
        <p:blipFill rotWithShape="1">
          <a:blip r:embed="rId3"/>
          <a:srcRect l="11357" r="888"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0" name="TextBox 13">
            <a:extLst>
              <a:ext uri="{FF2B5EF4-FFF2-40B4-BE49-F238E27FC236}">
                <a16:creationId xmlns:a16="http://schemas.microsoft.com/office/drawing/2014/main" id="{6C857145-88AB-BA2A-8EED-729DDD302028}"/>
              </a:ext>
            </a:extLst>
          </p:cNvPr>
          <p:cNvSpPr txBox="1"/>
          <p:nvPr/>
        </p:nvSpPr>
        <p:spPr>
          <a:xfrm>
            <a:off x="838200" y="2837860"/>
            <a:ext cx="5092194" cy="435133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dirty="0"/>
          </a:p>
        </p:txBody>
      </p:sp>
      <p:sp>
        <p:nvSpPr>
          <p:cNvPr id="9" name="TextBox 9"/>
          <p:cNvSpPr txBox="1"/>
          <p:nvPr/>
        </p:nvSpPr>
        <p:spPr>
          <a:xfrm>
            <a:off x="838200" y="395693"/>
            <a:ext cx="3816095" cy="19380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4400" kern="1200" dirty="0">
              <a:solidFill>
                <a:schemeClr val="tx1"/>
              </a:solidFill>
              <a:latin typeface="+mj-lt"/>
              <a:ea typeface="+mj-ea"/>
              <a:cs typeface="+mj-cs"/>
            </a:endParaRPr>
          </a:p>
        </p:txBody>
      </p:sp>
      <p:pic>
        <p:nvPicPr>
          <p:cNvPr id="11" name="Picture 11"/>
          <p:cNvPicPr>
            <a:picLocks noChangeAspect="1"/>
          </p:cNvPicPr>
          <p:nvPr/>
        </p:nvPicPr>
        <p:blipFill>
          <a:blip r:embed="rId4"/>
          <a:srcRect b="17192"/>
          <a:stretch>
            <a:fillRect/>
          </a:stretch>
        </p:blipFill>
        <p:spPr>
          <a:xfrm>
            <a:off x="10664611" y="146124"/>
            <a:ext cx="1205878" cy="1182083"/>
          </a:xfrm>
          <a:prstGeom prst="rect">
            <a:avLst/>
          </a:prstGeom>
        </p:spPr>
      </p:pic>
    </p:spTree>
    <p:extLst>
      <p:ext uri="{BB962C8B-B14F-4D97-AF65-F5344CB8AC3E}">
        <p14:creationId xmlns:p14="http://schemas.microsoft.com/office/powerpoint/2010/main" val="3996095038"/>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6FC93158-CAB3-5734-DD44-D33394C7F905}"/>
              </a:ext>
            </a:extLst>
          </p:cNvPr>
          <p:cNvSpPr txBox="1"/>
          <p:nvPr/>
        </p:nvSpPr>
        <p:spPr>
          <a:xfrm>
            <a:off x="188007" y="365126"/>
            <a:ext cx="8050139" cy="1104752"/>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r>
              <a:rPr lang="en-US" sz="4400" b="1" dirty="0">
                <a:solidFill>
                  <a:schemeClr val="bg2">
                    <a:lumMod val="25000"/>
                  </a:schemeClr>
                </a:solidFill>
                <a:latin typeface="+mj-lt"/>
                <a:ea typeface="+mj-ea"/>
                <a:cs typeface="+mj-cs"/>
              </a:rPr>
              <a:t>8. Partnerships and collaborative service networks</a:t>
            </a:r>
          </a:p>
        </p:txBody>
      </p:sp>
      <p:sp>
        <p:nvSpPr>
          <p:cNvPr id="10" name="TextBox 13">
            <a:extLst>
              <a:ext uri="{FF2B5EF4-FFF2-40B4-BE49-F238E27FC236}">
                <a16:creationId xmlns:a16="http://schemas.microsoft.com/office/drawing/2014/main" id="{6C857145-88AB-BA2A-8EED-729DDD302028}"/>
              </a:ext>
            </a:extLst>
          </p:cNvPr>
          <p:cNvSpPr txBox="1"/>
          <p:nvPr/>
        </p:nvSpPr>
        <p:spPr>
          <a:xfrm>
            <a:off x="310761" y="1835004"/>
            <a:ext cx="5387502" cy="4351338"/>
          </a:xfrm>
          <a:prstGeom prst="rect">
            <a:avLst/>
          </a:prstGeom>
        </p:spPr>
        <p:txBody>
          <a:bodyPr vert="horz" lIns="91440" tIns="45720" rIns="91440" bIns="45720" rtlCol="0">
            <a:normAutofit/>
          </a:bodyPr>
          <a:lstStyle/>
          <a:p>
            <a:pPr marL="342900" indent="-228600" defTabSz="914400">
              <a:lnSpc>
                <a:spcPct val="90000"/>
              </a:lnSpc>
              <a:buFont typeface="Arial" panose="020B0604020202020204" pitchFamily="34" charset="0"/>
              <a:buChar char="•"/>
            </a:pPr>
            <a:r>
              <a:rPr lang="en-US" sz="2200" dirty="0"/>
              <a:t>ADARRN members focus on ensuring their services are well integrated with other multi-sectoral services</a:t>
            </a:r>
          </a:p>
          <a:p>
            <a:pPr marL="342900" indent="-228600" defTabSz="914400">
              <a:lnSpc>
                <a:spcPct val="90000"/>
              </a:lnSpc>
              <a:buFont typeface="Arial" panose="020B0604020202020204" pitchFamily="34" charset="0"/>
              <a:buChar char="•"/>
            </a:pPr>
            <a:endParaRPr lang="en-US" sz="2200" dirty="0"/>
          </a:p>
          <a:p>
            <a:pPr marL="342900" indent="-228600" defTabSz="914400">
              <a:lnSpc>
                <a:spcPct val="90000"/>
              </a:lnSpc>
              <a:buFont typeface="Arial" panose="020B0604020202020204" pitchFamily="34" charset="0"/>
              <a:buChar char="•"/>
            </a:pPr>
            <a:r>
              <a:rPr lang="en-US" sz="2200" dirty="0"/>
              <a:t>Other </a:t>
            </a:r>
            <a:r>
              <a:rPr lang="en-US" sz="2200" dirty="0" err="1"/>
              <a:t>organisations</a:t>
            </a:r>
            <a:r>
              <a:rPr lang="en-US" sz="2200" dirty="0"/>
              <a:t>/partnerships such as:</a:t>
            </a:r>
          </a:p>
          <a:p>
            <a:pPr indent="-228600" defTabSz="914400">
              <a:lnSpc>
                <a:spcPct val="90000"/>
              </a:lnSpc>
              <a:buFont typeface="Arial" panose="020B0604020202020204" pitchFamily="34" charset="0"/>
              <a:buChar char="•"/>
            </a:pPr>
            <a:endParaRPr lang="en-US" dirty="0"/>
          </a:p>
          <a:p>
            <a:pPr marL="1257300" lvl="2" indent="-228600" defTabSz="914400">
              <a:lnSpc>
                <a:spcPct val="90000"/>
              </a:lnSpc>
              <a:buFont typeface="Arial" panose="020B0604020202020204" pitchFamily="34" charset="0"/>
              <a:buChar char="•"/>
            </a:pPr>
            <a:r>
              <a:rPr lang="en-US" dirty="0"/>
              <a:t>Health</a:t>
            </a:r>
          </a:p>
          <a:p>
            <a:pPr marL="1257300" lvl="2" indent="-228600" defTabSz="914400">
              <a:lnSpc>
                <a:spcPct val="90000"/>
              </a:lnSpc>
              <a:buFont typeface="Arial" panose="020B0604020202020204" pitchFamily="34" charset="0"/>
              <a:buChar char="•"/>
            </a:pPr>
            <a:r>
              <a:rPr lang="en-US" dirty="0"/>
              <a:t>Justice</a:t>
            </a:r>
          </a:p>
          <a:p>
            <a:pPr marL="1257300" lvl="2" indent="-228600" defTabSz="914400">
              <a:lnSpc>
                <a:spcPct val="90000"/>
              </a:lnSpc>
              <a:buFont typeface="Arial" panose="020B0604020202020204" pitchFamily="34" charset="0"/>
              <a:buChar char="•"/>
            </a:pPr>
            <a:r>
              <a:rPr lang="en-US" dirty="0"/>
              <a:t>DCJ</a:t>
            </a:r>
          </a:p>
          <a:p>
            <a:pPr marL="1257300" lvl="2" indent="-228600" defTabSz="914400">
              <a:lnSpc>
                <a:spcPct val="90000"/>
              </a:lnSpc>
              <a:buFont typeface="Arial" panose="020B0604020202020204" pitchFamily="34" charset="0"/>
              <a:buChar char="•"/>
            </a:pPr>
            <a:r>
              <a:rPr lang="en-US" dirty="0"/>
              <a:t>TAFE</a:t>
            </a:r>
          </a:p>
          <a:p>
            <a:pPr marL="1257300" lvl="2" indent="-228600" defTabSz="914400">
              <a:lnSpc>
                <a:spcPct val="90000"/>
              </a:lnSpc>
              <a:buFont typeface="Arial" panose="020B0604020202020204" pitchFamily="34" charset="0"/>
              <a:buChar char="•"/>
            </a:pPr>
            <a:r>
              <a:rPr lang="en-US" dirty="0"/>
              <a:t>Centrelink</a:t>
            </a:r>
          </a:p>
          <a:p>
            <a:pPr marL="1257300" lvl="2" indent="-228600" defTabSz="914400">
              <a:lnSpc>
                <a:spcPct val="90000"/>
              </a:lnSpc>
              <a:buFont typeface="Arial" panose="020B0604020202020204" pitchFamily="34" charset="0"/>
              <a:buChar char="•"/>
            </a:pPr>
            <a:r>
              <a:rPr lang="en-US" dirty="0"/>
              <a:t>Relationships Australia</a:t>
            </a:r>
          </a:p>
          <a:p>
            <a:pPr marL="1257300" lvl="2" indent="-228600" defTabSz="914400">
              <a:lnSpc>
                <a:spcPct val="90000"/>
              </a:lnSpc>
              <a:buFont typeface="Arial" panose="020B0604020202020204" pitchFamily="34" charset="0"/>
              <a:buChar char="•"/>
            </a:pPr>
            <a:r>
              <a:rPr lang="en-US" dirty="0"/>
              <a:t>AH&amp;MRC</a:t>
            </a:r>
          </a:p>
          <a:p>
            <a:pPr marL="1257300" lvl="2" indent="-228600" defTabSz="914400">
              <a:lnSpc>
                <a:spcPct val="90000"/>
              </a:lnSpc>
              <a:buFont typeface="Arial" panose="020B0604020202020204" pitchFamily="34" charset="0"/>
              <a:buChar char="•"/>
            </a:pPr>
            <a:r>
              <a:rPr lang="en-US" dirty="0"/>
              <a:t>NADA</a:t>
            </a:r>
          </a:p>
          <a:p>
            <a:pPr marL="1257300" lvl="2" indent="-228600" defTabSz="914400">
              <a:lnSpc>
                <a:spcPct val="90000"/>
              </a:lnSpc>
              <a:buFont typeface="Arial" panose="020B0604020202020204" pitchFamily="34" charset="0"/>
              <a:buChar char="•"/>
            </a:pPr>
            <a:r>
              <a:rPr lang="en-US" dirty="0"/>
              <a:t>Local sporting groups</a:t>
            </a:r>
          </a:p>
          <a:p>
            <a:pPr marL="1257300" lvl="2" indent="-228600" defTabSz="914400">
              <a:lnSpc>
                <a:spcPct val="90000"/>
              </a:lnSpc>
              <a:buFont typeface="Arial" panose="020B0604020202020204" pitchFamily="34" charset="0"/>
              <a:buChar char="•"/>
            </a:pPr>
            <a:r>
              <a:rPr lang="en-US" dirty="0"/>
              <a:t>Job provider networks</a:t>
            </a:r>
          </a:p>
          <a:p>
            <a:pPr indent="-228600" defTabSz="914400">
              <a:lnSpc>
                <a:spcPct val="90000"/>
              </a:lnSpc>
              <a:spcAft>
                <a:spcPts val="600"/>
              </a:spcAft>
              <a:buFont typeface="Arial" panose="020B0604020202020204" pitchFamily="34" charset="0"/>
              <a:buChar char="•"/>
            </a:pPr>
            <a:endParaRPr lang="en-US" dirty="0"/>
          </a:p>
        </p:txBody>
      </p:sp>
      <p:pic>
        <p:nvPicPr>
          <p:cNvPr id="2" name="Picture 10">
            <a:extLst>
              <a:ext uri="{FF2B5EF4-FFF2-40B4-BE49-F238E27FC236}">
                <a16:creationId xmlns:a16="http://schemas.microsoft.com/office/drawing/2014/main" id="{3D567080-FFEA-E96F-DA7E-FD4E457B2190}"/>
              </a:ext>
            </a:extLst>
          </p:cNvPr>
          <p:cNvPicPr>
            <a:picLocks noChangeAspect="1"/>
          </p:cNvPicPr>
          <p:nvPr/>
        </p:nvPicPr>
        <p:blipFill rotWithShape="1">
          <a:blip r:embed="rId2"/>
          <a:srcRect l="7866" r="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extBox 9"/>
          <p:cNvSpPr txBox="1"/>
          <p:nvPr/>
        </p:nvSpPr>
        <p:spPr>
          <a:xfrm>
            <a:off x="838200" y="395693"/>
            <a:ext cx="3816095" cy="19380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4400" kern="1200" dirty="0">
              <a:solidFill>
                <a:schemeClr val="tx1"/>
              </a:solidFill>
              <a:latin typeface="+mj-lt"/>
              <a:ea typeface="+mj-ea"/>
              <a:cs typeface="+mj-cs"/>
            </a:endParaRPr>
          </a:p>
        </p:txBody>
      </p:sp>
      <p:pic>
        <p:nvPicPr>
          <p:cNvPr id="11" name="Picture 11"/>
          <p:cNvPicPr>
            <a:picLocks noChangeAspect="1"/>
          </p:cNvPicPr>
          <p:nvPr/>
        </p:nvPicPr>
        <p:blipFill>
          <a:blip r:embed="rId3"/>
          <a:srcRect b="17192"/>
          <a:stretch>
            <a:fillRect/>
          </a:stretch>
        </p:blipFill>
        <p:spPr>
          <a:xfrm>
            <a:off x="10664611" y="146124"/>
            <a:ext cx="1205878" cy="1182083"/>
          </a:xfrm>
          <a:prstGeom prst="rect">
            <a:avLst/>
          </a:prstGeom>
        </p:spPr>
      </p:pic>
    </p:spTree>
    <p:extLst>
      <p:ext uri="{BB962C8B-B14F-4D97-AF65-F5344CB8AC3E}">
        <p14:creationId xmlns:p14="http://schemas.microsoft.com/office/powerpoint/2010/main" val="1172033780"/>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3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indoor&#10;&#10;Description automatically generated">
            <a:extLst>
              <a:ext uri="{FF2B5EF4-FFF2-40B4-BE49-F238E27FC236}">
                <a16:creationId xmlns:a16="http://schemas.microsoft.com/office/drawing/2014/main" id="{8222F4B9-A313-7A7F-EE6D-5200EC8A2912}"/>
              </a:ext>
            </a:extLst>
          </p:cNvPr>
          <p:cNvPicPr>
            <a:picLocks noChangeAspect="1"/>
          </p:cNvPicPr>
          <p:nvPr/>
        </p:nvPicPr>
        <p:blipFill rotWithShape="1">
          <a:blip r:embed="rId2">
            <a:extLst>
              <a:ext uri="{28A0092B-C50C-407E-A947-70E740481C1C}">
                <a14:useLocalDpi xmlns:a14="http://schemas.microsoft.com/office/drawing/2010/main" val="0"/>
              </a:ext>
            </a:extLst>
          </a:blip>
          <a:srcRect l="13071" r="33737"/>
          <a:stretch/>
        </p:blipFill>
        <p:spPr>
          <a:xfrm rot="5400000">
            <a:off x="3825746" y="-1436395"/>
            <a:ext cx="6858000" cy="9669642"/>
          </a:xfrm>
          <a:prstGeom prst="rect">
            <a:avLst/>
          </a:prstGeom>
        </p:spPr>
      </p:pic>
      <p:sp>
        <p:nvSpPr>
          <p:cNvPr id="1045" name="Rectangle 104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FC93158-CAB3-5734-DD44-D33394C7F905}"/>
              </a:ext>
            </a:extLst>
          </p:cNvPr>
          <p:cNvSpPr txBox="1"/>
          <p:nvPr/>
        </p:nvSpPr>
        <p:spPr>
          <a:xfrm>
            <a:off x="179462" y="365125"/>
            <a:ext cx="4480927" cy="1865327"/>
          </a:xfrm>
          <a:prstGeom prst="rect">
            <a:avLst/>
          </a:prstGeom>
        </p:spPr>
        <p:txBody>
          <a:bodyPr vert="horz" lIns="91440" tIns="45720" rIns="91440" bIns="45720" rtlCol="0" anchor="ctr">
            <a:normAutofit fontScale="92500" lnSpcReduction="20000"/>
          </a:bodyPr>
          <a:lstStyle/>
          <a:p>
            <a:pPr defTabSz="914400">
              <a:lnSpc>
                <a:spcPct val="90000"/>
              </a:lnSpc>
              <a:spcBef>
                <a:spcPct val="0"/>
              </a:spcBef>
              <a:spcAft>
                <a:spcPts val="600"/>
              </a:spcAft>
            </a:pPr>
            <a:r>
              <a:rPr lang="en-US" sz="4400" b="1" dirty="0">
                <a:solidFill>
                  <a:schemeClr val="bg2">
                    <a:lumMod val="25000"/>
                  </a:schemeClr>
                </a:solidFill>
                <a:latin typeface="+mj-lt"/>
                <a:ea typeface="+mj-ea"/>
                <a:cs typeface="+mj-cs"/>
              </a:rPr>
              <a:t> 9. Evaluation and continuous improvement</a:t>
            </a:r>
          </a:p>
          <a:p>
            <a:pPr defTabSz="914400">
              <a:lnSpc>
                <a:spcPct val="90000"/>
              </a:lnSpc>
              <a:spcBef>
                <a:spcPct val="0"/>
              </a:spcBef>
              <a:spcAft>
                <a:spcPts val="600"/>
              </a:spcAft>
            </a:pPr>
            <a:r>
              <a:rPr lang="en-US" sz="3100" b="1" dirty="0">
                <a:latin typeface="+mj-lt"/>
                <a:ea typeface="+mj-ea"/>
                <a:cs typeface="+mj-cs"/>
              </a:rPr>
              <a:t> </a:t>
            </a:r>
          </a:p>
        </p:txBody>
      </p:sp>
      <p:sp>
        <p:nvSpPr>
          <p:cNvPr id="3" name="TextBox 2">
            <a:extLst>
              <a:ext uri="{FF2B5EF4-FFF2-40B4-BE49-F238E27FC236}">
                <a16:creationId xmlns:a16="http://schemas.microsoft.com/office/drawing/2014/main" id="{068E0584-9F95-3E20-8682-FD0147507BF8}"/>
              </a:ext>
            </a:extLst>
          </p:cNvPr>
          <p:cNvSpPr txBox="1"/>
          <p:nvPr/>
        </p:nvSpPr>
        <p:spPr>
          <a:xfrm>
            <a:off x="41903" y="2031051"/>
            <a:ext cx="4179719" cy="4128538"/>
          </a:xfrm>
          <a:prstGeom prst="rect">
            <a:avLst/>
          </a:prstGeom>
        </p:spPr>
        <p:txBody>
          <a:bodyPr vert="horz" lIns="91440" tIns="45720" rIns="91440" bIns="45720" rtlCol="0">
            <a:noAutofit/>
          </a:bodyPr>
          <a:lstStyle/>
          <a:p>
            <a:pPr marL="342900" indent="-228600" defTabSz="914400">
              <a:lnSpc>
                <a:spcPct val="90000"/>
              </a:lnSpc>
              <a:spcAft>
                <a:spcPts val="600"/>
              </a:spcAft>
              <a:buFont typeface="Arial" panose="020B0604020202020204" pitchFamily="34" charset="0"/>
              <a:buChar char="•"/>
            </a:pPr>
            <a:r>
              <a:rPr lang="en-US" sz="2200" dirty="0"/>
              <a:t>Rigorous evaluation criteria and reporting conditions for disparate funding providers, research collaborations and client case management</a:t>
            </a:r>
          </a:p>
          <a:p>
            <a:pPr marL="342900" indent="-228600" defTabSz="914400">
              <a:lnSpc>
                <a:spcPct val="90000"/>
              </a:lnSpc>
              <a:spcAft>
                <a:spcPts val="600"/>
              </a:spcAft>
              <a:buFont typeface="Arial" panose="020B0604020202020204" pitchFamily="34" charset="0"/>
              <a:buChar char="•"/>
            </a:pPr>
            <a:endParaRPr lang="en-US" sz="2200" dirty="0"/>
          </a:p>
          <a:p>
            <a:pPr marL="342900" indent="-228600" defTabSz="914400">
              <a:lnSpc>
                <a:spcPct val="90000"/>
              </a:lnSpc>
              <a:spcAft>
                <a:spcPts val="600"/>
              </a:spcAft>
              <a:buFont typeface="Arial" panose="020B0604020202020204" pitchFamily="34" charset="0"/>
              <a:buChar char="•"/>
            </a:pPr>
            <a:r>
              <a:rPr lang="en-US" sz="2200" dirty="0"/>
              <a:t>CQI strategies may include:</a:t>
            </a:r>
          </a:p>
          <a:p>
            <a:pPr marL="1257300" lvl="2" indent="-228600" defTabSz="914400">
              <a:lnSpc>
                <a:spcPct val="90000"/>
              </a:lnSpc>
              <a:spcAft>
                <a:spcPts val="600"/>
              </a:spcAft>
              <a:buFont typeface="Arial" panose="020B0604020202020204" pitchFamily="34" charset="0"/>
              <a:buChar char="•"/>
            </a:pPr>
            <a:r>
              <a:rPr lang="en-US" sz="2200" dirty="0"/>
              <a:t>Client surveys</a:t>
            </a:r>
          </a:p>
          <a:p>
            <a:pPr marL="1257300" lvl="2" indent="-228600" defTabSz="914400">
              <a:lnSpc>
                <a:spcPct val="90000"/>
              </a:lnSpc>
              <a:spcAft>
                <a:spcPts val="600"/>
              </a:spcAft>
              <a:buFont typeface="Arial" panose="020B0604020202020204" pitchFamily="34" charset="0"/>
              <a:buChar char="•"/>
            </a:pPr>
            <a:r>
              <a:rPr lang="en-US" sz="2200" dirty="0"/>
              <a:t>Accreditation reviews</a:t>
            </a:r>
          </a:p>
          <a:p>
            <a:pPr marL="1257300" lvl="2" indent="-228600" defTabSz="914400">
              <a:lnSpc>
                <a:spcPct val="90000"/>
              </a:lnSpc>
              <a:spcAft>
                <a:spcPts val="600"/>
              </a:spcAft>
              <a:buFont typeface="Arial" panose="020B0604020202020204" pitchFamily="34" charset="0"/>
              <a:buChar char="•"/>
            </a:pPr>
            <a:r>
              <a:rPr lang="en-US" sz="2200" dirty="0"/>
              <a:t>Suggestion box</a:t>
            </a:r>
          </a:p>
          <a:p>
            <a:pPr marL="1257300" lvl="2" indent="-228600" defTabSz="914400">
              <a:lnSpc>
                <a:spcPct val="90000"/>
              </a:lnSpc>
              <a:spcAft>
                <a:spcPts val="600"/>
              </a:spcAft>
              <a:buFont typeface="Arial" panose="020B0604020202020204" pitchFamily="34" charset="0"/>
              <a:buChar char="•"/>
            </a:pPr>
            <a:r>
              <a:rPr lang="en-US" sz="2200" dirty="0"/>
              <a:t>Committees</a:t>
            </a:r>
          </a:p>
          <a:p>
            <a:pPr marL="1257300" lvl="2" indent="-228600" defTabSz="914400">
              <a:lnSpc>
                <a:spcPct val="90000"/>
              </a:lnSpc>
              <a:spcAft>
                <a:spcPts val="600"/>
              </a:spcAft>
              <a:buFont typeface="Arial" panose="020B0604020202020204" pitchFamily="34" charset="0"/>
              <a:buChar char="•"/>
            </a:pPr>
            <a:r>
              <a:rPr lang="en-US" sz="2200" dirty="0"/>
              <a:t>Regular staff training/meetings</a:t>
            </a:r>
          </a:p>
        </p:txBody>
      </p:sp>
      <p:sp>
        <p:nvSpPr>
          <p:cNvPr id="10" name="TextBox 13">
            <a:extLst>
              <a:ext uri="{FF2B5EF4-FFF2-40B4-BE49-F238E27FC236}">
                <a16:creationId xmlns:a16="http://schemas.microsoft.com/office/drawing/2014/main" id="{6C857145-88AB-BA2A-8EED-729DDD302028}"/>
              </a:ext>
            </a:extLst>
          </p:cNvPr>
          <p:cNvSpPr txBox="1"/>
          <p:nvPr/>
        </p:nvSpPr>
        <p:spPr>
          <a:xfrm>
            <a:off x="838200" y="2837860"/>
            <a:ext cx="5092194" cy="435133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dirty="0"/>
          </a:p>
        </p:txBody>
      </p:sp>
      <p:sp>
        <p:nvSpPr>
          <p:cNvPr id="9" name="TextBox 9"/>
          <p:cNvSpPr txBox="1"/>
          <p:nvPr/>
        </p:nvSpPr>
        <p:spPr>
          <a:xfrm>
            <a:off x="838200" y="395693"/>
            <a:ext cx="3816095" cy="19380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4400" kern="1200" dirty="0">
              <a:solidFill>
                <a:schemeClr val="tx1"/>
              </a:solidFill>
              <a:latin typeface="+mj-lt"/>
              <a:ea typeface="+mj-ea"/>
              <a:cs typeface="+mj-cs"/>
            </a:endParaRPr>
          </a:p>
        </p:txBody>
      </p:sp>
      <p:pic>
        <p:nvPicPr>
          <p:cNvPr id="11" name="Picture 11"/>
          <p:cNvPicPr>
            <a:picLocks noChangeAspect="1"/>
          </p:cNvPicPr>
          <p:nvPr/>
        </p:nvPicPr>
        <p:blipFill>
          <a:blip r:embed="rId3"/>
          <a:srcRect b="17192"/>
          <a:stretch>
            <a:fillRect/>
          </a:stretch>
        </p:blipFill>
        <p:spPr>
          <a:xfrm>
            <a:off x="10664611" y="146124"/>
            <a:ext cx="1205878" cy="1182083"/>
          </a:xfrm>
          <a:prstGeom prst="rect">
            <a:avLst/>
          </a:prstGeom>
        </p:spPr>
      </p:pic>
    </p:spTree>
    <p:extLst>
      <p:ext uri="{BB962C8B-B14F-4D97-AF65-F5344CB8AC3E}">
        <p14:creationId xmlns:p14="http://schemas.microsoft.com/office/powerpoint/2010/main" val="862815595"/>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p:cNvPicPr>
            <a:picLocks noChangeAspect="1"/>
          </p:cNvPicPr>
          <p:nvPr/>
        </p:nvPicPr>
        <p:blipFill rotWithShape="1">
          <a:blip r:embed="rId2"/>
          <a:srcRect t="11439" r="-1" b="28630"/>
          <a:stretch/>
        </p:blipFill>
        <p:spPr>
          <a:xfrm>
            <a:off x="40711" y="10"/>
            <a:ext cx="9628931" cy="6829117"/>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8"/>
          <p:cNvSpPr txBox="1"/>
          <p:nvPr/>
        </p:nvSpPr>
        <p:spPr>
          <a:xfrm>
            <a:off x="8023979" y="715220"/>
            <a:ext cx="3822189" cy="189991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400" b="1" dirty="0">
                <a:solidFill>
                  <a:schemeClr val="bg2">
                    <a:lumMod val="25000"/>
                  </a:schemeClr>
                </a:solidFill>
                <a:latin typeface="+mj-lt"/>
                <a:ea typeface="+mj-ea"/>
                <a:cs typeface="+mj-cs"/>
              </a:rPr>
              <a:t>How to contact ADARRN</a:t>
            </a:r>
          </a:p>
        </p:txBody>
      </p:sp>
      <p:sp>
        <p:nvSpPr>
          <p:cNvPr id="12" name="TextBox 12"/>
          <p:cNvSpPr txBox="1"/>
          <p:nvPr/>
        </p:nvSpPr>
        <p:spPr>
          <a:xfrm>
            <a:off x="8219193" y="2461189"/>
            <a:ext cx="4141149" cy="3758503"/>
          </a:xfrm>
          <a:prstGeom prst="rect">
            <a:avLst/>
          </a:prstGeom>
        </p:spPr>
        <p:txBody>
          <a:bodyPr vert="horz" lIns="91440" tIns="45720" rIns="91440" bIns="45720" rtlCol="0">
            <a:normAutofit lnSpcReduction="10000"/>
          </a:bodyPr>
          <a:lstStyle/>
          <a:p>
            <a:pPr indent="-228600" defTabSz="914400">
              <a:lnSpc>
                <a:spcPct val="90000"/>
              </a:lnSpc>
              <a:spcAft>
                <a:spcPts val="600"/>
              </a:spcAft>
              <a:buFont typeface="Arial" panose="020B0604020202020204" pitchFamily="34" charset="0"/>
              <a:buChar char="•"/>
            </a:pPr>
            <a:endParaRPr lang="en-US" sz="2000" dirty="0"/>
          </a:p>
          <a:p>
            <a:pPr defTabSz="914400">
              <a:lnSpc>
                <a:spcPct val="90000"/>
              </a:lnSpc>
              <a:spcAft>
                <a:spcPts val="600"/>
              </a:spcAft>
            </a:pPr>
            <a:r>
              <a:rPr lang="en-US" sz="2200" dirty="0"/>
              <a:t>Website:</a:t>
            </a:r>
          </a:p>
          <a:p>
            <a:pPr indent="-228600" defTabSz="914400">
              <a:lnSpc>
                <a:spcPct val="90000"/>
              </a:lnSpc>
              <a:spcAft>
                <a:spcPts val="600"/>
              </a:spcAft>
              <a:buFont typeface="Arial" panose="020B0604020202020204" pitchFamily="34" charset="0"/>
              <a:buChar char="•"/>
            </a:pPr>
            <a:r>
              <a:rPr lang="en-US" sz="2200" dirty="0">
                <a:hlinkClick r:id="rId3"/>
              </a:rPr>
              <a:t>https://www.adarrn.org.au/</a:t>
            </a:r>
            <a:endParaRPr lang="en-US" sz="2200" dirty="0"/>
          </a:p>
          <a:p>
            <a:pPr defTabSz="914400">
              <a:lnSpc>
                <a:spcPct val="90000"/>
              </a:lnSpc>
              <a:spcAft>
                <a:spcPts val="600"/>
              </a:spcAft>
            </a:pPr>
            <a:endParaRPr lang="en-US" sz="2200" dirty="0"/>
          </a:p>
          <a:p>
            <a:pPr indent="-228600" defTabSz="914400">
              <a:lnSpc>
                <a:spcPct val="90000"/>
              </a:lnSpc>
              <a:spcAft>
                <a:spcPts val="600"/>
              </a:spcAft>
              <a:buFont typeface="Arial" panose="020B0604020202020204" pitchFamily="34" charset="0"/>
              <a:buChar char="•"/>
            </a:pPr>
            <a:r>
              <a:rPr lang="en-US" sz="2200" b="1" dirty="0"/>
              <a:t>Social Media: </a:t>
            </a:r>
          </a:p>
          <a:p>
            <a:pPr defTabSz="914400">
              <a:lnSpc>
                <a:spcPct val="90000"/>
              </a:lnSpc>
              <a:spcAft>
                <a:spcPts val="600"/>
              </a:spcAft>
            </a:pPr>
            <a:r>
              <a:rPr lang="en-US" sz="2200" dirty="0"/>
              <a:t>	</a:t>
            </a:r>
            <a:r>
              <a:rPr lang="en-US" sz="2200" dirty="0" err="1"/>
              <a:t>Adarrn</a:t>
            </a:r>
            <a:r>
              <a:rPr lang="en-US" sz="2200" dirty="0"/>
              <a:t>__</a:t>
            </a:r>
          </a:p>
          <a:p>
            <a:pPr indent="-228600" defTabSz="914400">
              <a:lnSpc>
                <a:spcPct val="90000"/>
              </a:lnSpc>
              <a:spcAft>
                <a:spcPts val="600"/>
              </a:spcAft>
              <a:buFont typeface="Arial" panose="020B0604020202020204" pitchFamily="34" charset="0"/>
              <a:buChar char="•"/>
            </a:pPr>
            <a:endParaRPr lang="en-US" sz="2200" dirty="0"/>
          </a:p>
          <a:p>
            <a:pPr defTabSz="914400">
              <a:lnSpc>
                <a:spcPct val="90000"/>
              </a:lnSpc>
              <a:spcAft>
                <a:spcPts val="600"/>
              </a:spcAft>
            </a:pPr>
            <a:r>
              <a:rPr lang="en-US" sz="2200" b="1" dirty="0"/>
              <a:t>	</a:t>
            </a:r>
            <a:r>
              <a:rPr lang="en-US" sz="2200" dirty="0"/>
              <a:t>Aboriginal Drug and 	Alcohol Residential 	Rehabilitation Network - 	</a:t>
            </a:r>
            <a:r>
              <a:rPr lang="en-US" sz="2200" dirty="0" err="1"/>
              <a:t>Adarrn</a:t>
            </a:r>
            <a:endParaRPr lang="en-US" sz="2200" dirty="0"/>
          </a:p>
        </p:txBody>
      </p:sp>
      <p:pic>
        <p:nvPicPr>
          <p:cNvPr id="6" name="Picture 5" descr="Icon&#10;&#10;Description automatically generated">
            <a:extLst>
              <a:ext uri="{FF2B5EF4-FFF2-40B4-BE49-F238E27FC236}">
                <a16:creationId xmlns:a16="http://schemas.microsoft.com/office/drawing/2014/main" id="{1B3F6661-838B-9B4A-1FC3-27488CBD36E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47495" y="4855389"/>
            <a:ext cx="543965" cy="549096"/>
          </a:xfrm>
          <a:prstGeom prst="rect">
            <a:avLst/>
          </a:prstGeom>
        </p:spPr>
      </p:pic>
      <p:pic>
        <p:nvPicPr>
          <p:cNvPr id="3078" name="Picture 6" descr="Instagram Logo PNG File | PNG Mart">
            <a:extLst>
              <a:ext uri="{FF2B5EF4-FFF2-40B4-BE49-F238E27FC236}">
                <a16:creationId xmlns:a16="http://schemas.microsoft.com/office/drawing/2014/main" id="{710E578E-8D8C-A29A-44E2-32B960F257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7495" y="4141349"/>
            <a:ext cx="543312" cy="5266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3"/>
          <a:srcRect b="17192"/>
          <a:stretch>
            <a:fillRect/>
          </a:stretch>
        </p:blipFill>
        <p:spPr>
          <a:xfrm>
            <a:off x="0" y="5675917"/>
            <a:ext cx="1205878" cy="1182083"/>
          </a:xfrm>
          <a:prstGeom prst="rect">
            <a:avLst/>
          </a:prstGeom>
        </p:spPr>
      </p:pic>
      <p:sp>
        <p:nvSpPr>
          <p:cNvPr id="10" name="TextBox 10"/>
          <p:cNvSpPr txBox="1"/>
          <p:nvPr/>
        </p:nvSpPr>
        <p:spPr>
          <a:xfrm>
            <a:off x="1884815" y="892807"/>
            <a:ext cx="7653926" cy="743793"/>
          </a:xfrm>
          <a:prstGeom prst="rect">
            <a:avLst/>
          </a:prstGeom>
        </p:spPr>
        <p:txBody>
          <a:bodyPr lIns="0" tIns="0" rIns="0" bIns="0" rtlCol="0" anchor="t">
            <a:spAutoFit/>
          </a:bodyPr>
          <a:lstStyle/>
          <a:p>
            <a:pPr algn="ctr">
              <a:lnSpc>
                <a:spcPts val="5750"/>
              </a:lnSpc>
            </a:pPr>
            <a:r>
              <a:rPr lang="en-US" sz="5000" b="1" dirty="0">
                <a:solidFill>
                  <a:schemeClr val="bg2">
                    <a:lumMod val="25000"/>
                  </a:schemeClr>
                </a:solidFill>
                <a:latin typeface="+mj-lt"/>
                <a:ea typeface="Baskerville" panose="02020502070401020303" pitchFamily="18" charset="0"/>
              </a:rPr>
              <a:t>WHO IS ADARRN?</a:t>
            </a:r>
          </a:p>
        </p:txBody>
      </p:sp>
      <p:sp>
        <p:nvSpPr>
          <p:cNvPr id="11" name="TextBox 11"/>
          <p:cNvSpPr txBox="1"/>
          <p:nvPr/>
        </p:nvSpPr>
        <p:spPr>
          <a:xfrm>
            <a:off x="602939" y="2483889"/>
            <a:ext cx="10726832" cy="2434641"/>
          </a:xfrm>
          <a:prstGeom prst="rect">
            <a:avLst/>
          </a:prstGeom>
        </p:spPr>
        <p:txBody>
          <a:bodyPr lIns="0" tIns="0" rIns="0" bIns="0" rtlCol="0" anchor="t">
            <a:spAutoFit/>
          </a:bodyPr>
          <a:lstStyle/>
          <a:p>
            <a:pPr algn="ctr">
              <a:lnSpc>
                <a:spcPts val="3173"/>
              </a:lnSpc>
            </a:pPr>
            <a:r>
              <a:rPr lang="en-US" sz="2266" dirty="0">
                <a:solidFill>
                  <a:srgbClr val="000000"/>
                </a:solidFill>
              </a:rPr>
              <a:t>The Aboriginal Drug and Alcohol Residential Rehabilitation Network (ADARRN) is a network of Aboriginal Community Controlled residential rehabilitation services located throughout Australia that specifically address the needs of Aboriginal people requiring residential treatment interventions and healing for alcohol and other drug (AOD) and associated issues.</a:t>
            </a:r>
          </a:p>
          <a:p>
            <a:pPr algn="ctr">
              <a:lnSpc>
                <a:spcPts val="3173"/>
              </a:lnSpc>
            </a:pPr>
            <a:endParaRPr lang="en-US" sz="2266" dirty="0">
              <a:solidFill>
                <a:srgbClr val="000000"/>
              </a:solidFill>
              <a:latin typeface="Open Sans Light"/>
            </a:endParaRPr>
          </a:p>
        </p:txBody>
      </p:sp>
    </p:spTree>
    <p:extLst>
      <p:ext uri="{BB962C8B-B14F-4D97-AF65-F5344CB8AC3E}">
        <p14:creationId xmlns:p14="http://schemas.microsoft.com/office/powerpoint/2010/main" val="1924270089"/>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3782696" y="1006404"/>
            <a:ext cx="4006122" cy="4740681"/>
          </a:xfrm>
          <a:prstGeom prst="rect">
            <a:avLst/>
          </a:prstGeom>
        </p:spPr>
      </p:pic>
      <p:sp>
        <p:nvSpPr>
          <p:cNvPr id="3" name="TextBox 2">
            <a:extLst>
              <a:ext uri="{FF2B5EF4-FFF2-40B4-BE49-F238E27FC236}">
                <a16:creationId xmlns:a16="http://schemas.microsoft.com/office/drawing/2014/main" id="{91ED1009-DACB-93B2-E7AB-E25BBC48D06C}"/>
              </a:ext>
            </a:extLst>
          </p:cNvPr>
          <p:cNvSpPr txBox="1"/>
          <p:nvPr/>
        </p:nvSpPr>
        <p:spPr>
          <a:xfrm>
            <a:off x="324215" y="452041"/>
            <a:ext cx="3507377" cy="5399555"/>
          </a:xfrm>
          <a:prstGeom prst="rect">
            <a:avLst/>
          </a:prstGeom>
          <a:noFill/>
        </p:spPr>
        <p:txBody>
          <a:bodyPr wrap="square">
            <a:spAutoFit/>
          </a:bodyPr>
          <a:lstStyle/>
          <a:p>
            <a:pPr algn="ctr">
              <a:lnSpc>
                <a:spcPts val="3173"/>
              </a:lnSpc>
            </a:pPr>
            <a:r>
              <a:rPr lang="en-US" sz="2266" dirty="0" err="1">
                <a:solidFill>
                  <a:srgbClr val="000000"/>
                </a:solidFill>
                <a:latin typeface="Open Sans Light"/>
              </a:rPr>
              <a:t>Colouring</a:t>
            </a:r>
            <a:r>
              <a:rPr lang="en-US" sz="2266" dirty="0">
                <a:solidFill>
                  <a:srgbClr val="000000"/>
                </a:solidFill>
                <a:latin typeface="Open Sans Light"/>
              </a:rPr>
              <a:t> of the logo:</a:t>
            </a:r>
          </a:p>
          <a:p>
            <a:pPr marL="244698" lvl="1" algn="ctr">
              <a:lnSpc>
                <a:spcPts val="3173"/>
              </a:lnSpc>
            </a:pPr>
            <a:r>
              <a:rPr lang="en-US" sz="2266" dirty="0">
                <a:solidFill>
                  <a:srgbClr val="000000"/>
                </a:solidFill>
                <a:latin typeface="Open Sans Light"/>
              </a:rPr>
              <a:t>The blue represents the </a:t>
            </a:r>
            <a:r>
              <a:rPr lang="en-US" sz="2266" dirty="0" err="1">
                <a:solidFill>
                  <a:srgbClr val="000000"/>
                </a:solidFill>
                <a:latin typeface="Open Sans Light"/>
              </a:rPr>
              <a:t>colours</a:t>
            </a:r>
            <a:r>
              <a:rPr lang="en-US" sz="2266" dirty="0">
                <a:solidFill>
                  <a:srgbClr val="000000"/>
                </a:solidFill>
                <a:latin typeface="Open Sans Light"/>
              </a:rPr>
              <a:t> from the oceans and waterways from the coast and the coastal fish from the ocean and estuaries </a:t>
            </a:r>
          </a:p>
          <a:p>
            <a:pPr marL="244698" lvl="1" algn="ctr">
              <a:lnSpc>
                <a:spcPts val="3173"/>
              </a:lnSpc>
            </a:pPr>
            <a:endParaRPr lang="en-US" sz="2266" dirty="0">
              <a:solidFill>
                <a:srgbClr val="000000"/>
              </a:solidFill>
              <a:latin typeface="Open Sans Light"/>
            </a:endParaRPr>
          </a:p>
          <a:p>
            <a:pPr marL="244698" lvl="1" algn="ctr">
              <a:lnSpc>
                <a:spcPts val="3173"/>
              </a:lnSpc>
            </a:pPr>
            <a:r>
              <a:rPr lang="en-US" sz="2266" dirty="0">
                <a:solidFill>
                  <a:srgbClr val="000000"/>
                </a:solidFill>
                <a:latin typeface="Open Sans Light"/>
              </a:rPr>
              <a:t>The red represents the red for mother earth and inland Australia, and the muddy water fish</a:t>
            </a:r>
          </a:p>
        </p:txBody>
      </p:sp>
      <p:sp>
        <p:nvSpPr>
          <p:cNvPr id="6" name="TextBox 5">
            <a:extLst>
              <a:ext uri="{FF2B5EF4-FFF2-40B4-BE49-F238E27FC236}">
                <a16:creationId xmlns:a16="http://schemas.microsoft.com/office/drawing/2014/main" id="{3CB645C7-75BD-CDBF-F816-EA6F038CDE4D}"/>
              </a:ext>
            </a:extLst>
          </p:cNvPr>
          <p:cNvSpPr txBox="1"/>
          <p:nvPr/>
        </p:nvSpPr>
        <p:spPr>
          <a:xfrm>
            <a:off x="7739922" y="452041"/>
            <a:ext cx="4006122" cy="6218112"/>
          </a:xfrm>
          <a:prstGeom prst="rect">
            <a:avLst/>
          </a:prstGeom>
          <a:noFill/>
        </p:spPr>
        <p:txBody>
          <a:bodyPr wrap="square">
            <a:spAutoFit/>
          </a:bodyPr>
          <a:lstStyle/>
          <a:p>
            <a:pPr marL="244698" lvl="1" algn="ctr">
              <a:lnSpc>
                <a:spcPts val="3173"/>
              </a:lnSpc>
            </a:pPr>
            <a:r>
              <a:rPr lang="en-US" sz="2200" dirty="0">
                <a:solidFill>
                  <a:srgbClr val="000000"/>
                </a:solidFill>
                <a:latin typeface="Open Sans Light"/>
              </a:rPr>
              <a:t>The </a:t>
            </a:r>
            <a:r>
              <a:rPr lang="en-US" sz="2200" dirty="0" err="1">
                <a:solidFill>
                  <a:srgbClr val="000000"/>
                </a:solidFill>
                <a:latin typeface="Open Sans Light"/>
              </a:rPr>
              <a:t>centre</a:t>
            </a:r>
            <a:r>
              <a:rPr lang="en-US" sz="2200" dirty="0">
                <a:solidFill>
                  <a:srgbClr val="000000"/>
                </a:solidFill>
                <a:latin typeface="Open Sans Light"/>
              </a:rPr>
              <a:t> of the logo represents a yarning circle where Aboriginal people have done business for tens of thousands of years- where no one is better than anyone else and everyone has the right to speak and be listened to </a:t>
            </a:r>
          </a:p>
          <a:p>
            <a:pPr marL="244698" lvl="1" algn="ctr">
              <a:lnSpc>
                <a:spcPts val="3173"/>
              </a:lnSpc>
            </a:pPr>
            <a:endParaRPr lang="en-US" sz="2200" dirty="0">
              <a:solidFill>
                <a:srgbClr val="000000"/>
              </a:solidFill>
              <a:latin typeface="Open Sans Light"/>
            </a:endParaRPr>
          </a:p>
          <a:p>
            <a:pPr marL="244698" lvl="1" algn="ctr">
              <a:lnSpc>
                <a:spcPts val="3173"/>
              </a:lnSpc>
            </a:pPr>
            <a:r>
              <a:rPr lang="en-US" sz="2200" dirty="0">
                <a:solidFill>
                  <a:srgbClr val="000000"/>
                </a:solidFill>
                <a:latin typeface="Open Sans Light"/>
              </a:rPr>
              <a:t>The fish represent the philosophy that a school </a:t>
            </a:r>
            <a:r>
              <a:rPr lang="en-US" sz="2200">
                <a:solidFill>
                  <a:srgbClr val="000000"/>
                </a:solidFill>
                <a:latin typeface="Open Sans Light"/>
              </a:rPr>
              <a:t>of fish </a:t>
            </a:r>
            <a:r>
              <a:rPr lang="en-US" sz="2200" dirty="0">
                <a:solidFill>
                  <a:srgbClr val="000000"/>
                </a:solidFill>
                <a:latin typeface="Open Sans Light"/>
              </a:rPr>
              <a:t>can survive and flourish better than an individual fish</a:t>
            </a:r>
          </a:p>
        </p:txBody>
      </p:sp>
      <p:pic>
        <p:nvPicPr>
          <p:cNvPr id="8" name="Picture 2">
            <a:extLst>
              <a:ext uri="{FF2B5EF4-FFF2-40B4-BE49-F238E27FC236}">
                <a16:creationId xmlns:a16="http://schemas.microsoft.com/office/drawing/2014/main" id="{A980C59E-7656-F1B6-D633-6110D55ADFAE}"/>
              </a:ext>
            </a:extLst>
          </p:cNvPr>
          <p:cNvPicPr>
            <a:picLocks noChangeAspect="1"/>
          </p:cNvPicPr>
          <p:nvPr/>
        </p:nvPicPr>
        <p:blipFill>
          <a:blip r:embed="rId3"/>
          <a:srcRect b="17192"/>
          <a:stretch>
            <a:fillRect/>
          </a:stretch>
        </p:blipFill>
        <p:spPr>
          <a:xfrm>
            <a:off x="0" y="5675917"/>
            <a:ext cx="1205878" cy="1182083"/>
          </a:xfrm>
          <a:prstGeom prst="rect">
            <a:avLst/>
          </a:prstGeom>
        </p:spPr>
      </p:pic>
    </p:spTree>
    <p:extLst>
      <p:ext uri="{BB962C8B-B14F-4D97-AF65-F5344CB8AC3E}">
        <p14:creationId xmlns:p14="http://schemas.microsoft.com/office/powerpoint/2010/main" val="3384112555"/>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436"/>
          <a:stretch/>
        </p:blipFill>
        <p:spPr>
          <a:xfrm>
            <a:off x="1" y="10"/>
            <a:ext cx="9669642" cy="6857990"/>
          </a:xfrm>
          <a:prstGeom prst="rect">
            <a:avLst/>
          </a:prstGeom>
        </p:spPr>
      </p:pic>
      <p:sp>
        <p:nvSpPr>
          <p:cNvPr id="7"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dirty="0"/>
              <a:t>The Story So Far:</a:t>
            </a:r>
          </a:p>
        </p:txBody>
      </p:sp>
      <p:sp>
        <p:nvSpPr>
          <p:cNvPr id="3" name="Rectangle 2">
            <a:extLst>
              <a:ext uri="{FF2B5EF4-FFF2-40B4-BE49-F238E27FC236}">
                <a16:creationId xmlns:a16="http://schemas.microsoft.com/office/drawing/2014/main" id="{860E313A-851A-4332-8FDB-D1ABFABC0465}"/>
              </a:ext>
            </a:extLst>
          </p:cNvPr>
          <p:cNvSpPr/>
          <p:nvPr/>
        </p:nvSpPr>
        <p:spPr>
          <a:xfrm>
            <a:off x="7531610" y="1774479"/>
            <a:ext cx="4138307" cy="4402484"/>
          </a:xfrm>
          <a:prstGeom prst="rect">
            <a:avLst/>
          </a:prstGeom>
        </p:spPr>
        <p:txBody>
          <a:bodyPr vert="horz" lIns="91440" tIns="45720" rIns="91440" bIns="45720" rtlCol="0">
            <a:normAutofit fontScale="77500" lnSpcReduction="20000"/>
          </a:bodyPr>
          <a:lstStyle/>
          <a:p>
            <a:pPr lvl="1" indent="-228600" defTabSz="914400">
              <a:lnSpc>
                <a:spcPct val="90000"/>
              </a:lnSpc>
              <a:spcBef>
                <a:spcPts val="600"/>
              </a:spcBef>
              <a:spcAft>
                <a:spcPts val="600"/>
              </a:spcAft>
              <a:buFont typeface="Arial" panose="020B0604020202020204" pitchFamily="34" charset="0"/>
              <a:buChar char="•"/>
            </a:pPr>
            <a:r>
              <a:rPr lang="en-US" sz="2000" dirty="0"/>
              <a:t>Current members:</a:t>
            </a:r>
          </a:p>
          <a:p>
            <a:pPr marL="1143000" lvl="1" indent="-457200" defTabSz="914400">
              <a:lnSpc>
                <a:spcPct val="90000"/>
              </a:lnSpc>
              <a:spcBef>
                <a:spcPts val="600"/>
              </a:spcBef>
              <a:spcAft>
                <a:spcPts val="600"/>
              </a:spcAft>
              <a:buFont typeface="+mj-lt"/>
              <a:buAutoNum type="arabicPeriod"/>
            </a:pPr>
            <a:r>
              <a:rPr lang="en-US" sz="2000" dirty="0"/>
              <a:t>The Glen - NSW</a:t>
            </a:r>
          </a:p>
          <a:p>
            <a:pPr marL="1143000" lvl="1" indent="-457200" defTabSz="914400">
              <a:lnSpc>
                <a:spcPct val="90000"/>
              </a:lnSpc>
              <a:spcBef>
                <a:spcPts val="600"/>
              </a:spcBef>
              <a:spcAft>
                <a:spcPts val="600"/>
              </a:spcAft>
              <a:buFont typeface="+mj-lt"/>
              <a:buAutoNum type="arabicPeriod"/>
            </a:pPr>
            <a:r>
              <a:rPr lang="en-US" sz="2000" dirty="0" err="1"/>
              <a:t>Weigelli</a:t>
            </a:r>
            <a:r>
              <a:rPr lang="en-US" sz="2000" dirty="0"/>
              <a:t> - NSW</a:t>
            </a:r>
          </a:p>
          <a:p>
            <a:pPr marL="1143000" lvl="1" indent="-457200" defTabSz="914400">
              <a:lnSpc>
                <a:spcPct val="90000"/>
              </a:lnSpc>
              <a:spcBef>
                <a:spcPts val="600"/>
              </a:spcBef>
              <a:spcAft>
                <a:spcPts val="600"/>
              </a:spcAft>
              <a:buFont typeface="+mj-lt"/>
              <a:buAutoNum type="arabicPeriod"/>
            </a:pPr>
            <a:r>
              <a:rPr lang="en-US" sz="2000" dirty="0" err="1"/>
              <a:t>Orana</a:t>
            </a:r>
            <a:r>
              <a:rPr lang="en-US" sz="2000" dirty="0"/>
              <a:t> Haven - NSW</a:t>
            </a:r>
          </a:p>
          <a:p>
            <a:pPr marL="1143000" lvl="1" indent="-457200" defTabSz="914400">
              <a:lnSpc>
                <a:spcPct val="90000"/>
              </a:lnSpc>
              <a:spcBef>
                <a:spcPts val="600"/>
              </a:spcBef>
              <a:spcAft>
                <a:spcPts val="600"/>
              </a:spcAft>
              <a:buFont typeface="+mj-lt"/>
              <a:buAutoNum type="arabicPeriod"/>
            </a:pPr>
            <a:r>
              <a:rPr lang="en-US" sz="2000" dirty="0" err="1"/>
              <a:t>Mayu</a:t>
            </a:r>
            <a:r>
              <a:rPr lang="en-US" sz="2000" dirty="0"/>
              <a:t> Mali – NSW</a:t>
            </a:r>
          </a:p>
          <a:p>
            <a:pPr marL="1143000" lvl="1" indent="-457200" defTabSz="914400">
              <a:lnSpc>
                <a:spcPct val="90000"/>
              </a:lnSpc>
              <a:spcBef>
                <a:spcPts val="600"/>
              </a:spcBef>
              <a:spcAft>
                <a:spcPts val="600"/>
              </a:spcAft>
              <a:buFont typeface="+mj-lt"/>
              <a:buAutoNum type="arabicPeriod"/>
            </a:pPr>
            <a:r>
              <a:rPr lang="en-US" sz="2000" dirty="0"/>
              <a:t>Oolong House -NSW</a:t>
            </a:r>
          </a:p>
          <a:p>
            <a:pPr marL="1143000" lvl="1" indent="-457200" defTabSz="914400">
              <a:lnSpc>
                <a:spcPct val="90000"/>
              </a:lnSpc>
              <a:spcBef>
                <a:spcPts val="600"/>
              </a:spcBef>
              <a:spcAft>
                <a:spcPts val="600"/>
              </a:spcAft>
              <a:buFont typeface="+mj-lt"/>
              <a:buAutoNum type="arabicPeriod"/>
            </a:pPr>
            <a:r>
              <a:rPr lang="en-US" sz="2000" dirty="0"/>
              <a:t>FORWAARD – NT</a:t>
            </a:r>
          </a:p>
          <a:p>
            <a:pPr marL="1143000" lvl="1" indent="-457200" defTabSz="914400">
              <a:lnSpc>
                <a:spcPct val="90000"/>
              </a:lnSpc>
              <a:spcBef>
                <a:spcPts val="600"/>
              </a:spcBef>
              <a:spcAft>
                <a:spcPts val="600"/>
              </a:spcAft>
              <a:buFont typeface="+mj-lt"/>
              <a:buAutoNum type="arabicPeriod"/>
            </a:pPr>
            <a:r>
              <a:rPr lang="en-US" sz="2000" dirty="0"/>
              <a:t>CAAPU- NT</a:t>
            </a:r>
          </a:p>
          <a:p>
            <a:pPr marL="1143000" lvl="1" indent="-457200" defTabSz="914400">
              <a:lnSpc>
                <a:spcPct val="90000"/>
              </a:lnSpc>
              <a:spcBef>
                <a:spcPts val="600"/>
              </a:spcBef>
              <a:spcAft>
                <a:spcPts val="600"/>
              </a:spcAft>
              <a:buFont typeface="+mj-lt"/>
              <a:buAutoNum type="arabicPeriod"/>
            </a:pPr>
            <a:r>
              <a:rPr lang="en-US" sz="2000" dirty="0"/>
              <a:t>CAAPS- NT</a:t>
            </a:r>
          </a:p>
          <a:p>
            <a:pPr marL="1143000" lvl="1" indent="-457200" defTabSz="914400">
              <a:lnSpc>
                <a:spcPct val="90000"/>
              </a:lnSpc>
              <a:spcBef>
                <a:spcPts val="600"/>
              </a:spcBef>
              <a:spcAft>
                <a:spcPts val="600"/>
              </a:spcAft>
              <a:buFont typeface="+mj-lt"/>
              <a:buAutoNum type="arabicPeriod"/>
            </a:pPr>
            <a:r>
              <a:rPr lang="en-US" sz="2000" dirty="0" err="1"/>
              <a:t>Gumbi</a:t>
            </a:r>
            <a:r>
              <a:rPr lang="en-US" sz="2000" dirty="0"/>
              <a:t> </a:t>
            </a:r>
            <a:r>
              <a:rPr lang="en-US" sz="2000" dirty="0" err="1"/>
              <a:t>Gumbi</a:t>
            </a:r>
            <a:r>
              <a:rPr lang="en-US" sz="2000" dirty="0"/>
              <a:t> – QLD</a:t>
            </a:r>
          </a:p>
          <a:p>
            <a:pPr marL="1143000" lvl="1" indent="-457200" defTabSz="914400">
              <a:lnSpc>
                <a:spcPct val="90000"/>
              </a:lnSpc>
              <a:spcBef>
                <a:spcPts val="600"/>
              </a:spcBef>
              <a:spcAft>
                <a:spcPts val="600"/>
              </a:spcAft>
              <a:buFont typeface="+mj-lt"/>
              <a:buAutoNum type="arabicPeriod"/>
            </a:pPr>
            <a:r>
              <a:rPr lang="en-US" sz="2000" dirty="0" err="1"/>
              <a:t>Gindaja</a:t>
            </a:r>
            <a:r>
              <a:rPr lang="en-US" sz="2000" dirty="0"/>
              <a:t> - QLD</a:t>
            </a:r>
          </a:p>
          <a:p>
            <a:pPr marL="1143000" lvl="1" indent="-457200" defTabSz="914400">
              <a:lnSpc>
                <a:spcPct val="90000"/>
              </a:lnSpc>
              <a:spcBef>
                <a:spcPts val="600"/>
              </a:spcBef>
              <a:spcAft>
                <a:spcPts val="600"/>
              </a:spcAft>
              <a:buFont typeface="+mj-lt"/>
              <a:buAutoNum type="arabicPeriod"/>
            </a:pPr>
            <a:r>
              <a:rPr lang="en-US" sz="2000" dirty="0"/>
              <a:t>Aboriginal Drug &amp; Alcohol Council- SA</a:t>
            </a:r>
          </a:p>
          <a:p>
            <a:pPr marL="1143000" lvl="1" indent="-457200" defTabSz="914400">
              <a:lnSpc>
                <a:spcPct val="90000"/>
              </a:lnSpc>
              <a:spcBef>
                <a:spcPts val="600"/>
              </a:spcBef>
              <a:spcAft>
                <a:spcPts val="600"/>
              </a:spcAft>
              <a:buFont typeface="+mj-lt"/>
              <a:buAutoNum type="arabicPeriod"/>
            </a:pPr>
            <a:r>
              <a:rPr lang="en-US" sz="2000" dirty="0"/>
              <a:t>Aboriginal Sobriety Group- SA</a:t>
            </a:r>
          </a:p>
          <a:p>
            <a:pPr marL="1143000" lvl="1" indent="-457200" defTabSz="914400">
              <a:lnSpc>
                <a:spcPct val="90000"/>
              </a:lnSpc>
              <a:spcBef>
                <a:spcPts val="600"/>
              </a:spcBef>
              <a:spcAft>
                <a:spcPts val="600"/>
              </a:spcAft>
              <a:buFont typeface="+mj-lt"/>
              <a:buAutoNum type="arabicPeriod"/>
            </a:pPr>
            <a:endParaRPr lang="en-US" sz="2000" dirty="0"/>
          </a:p>
          <a:p>
            <a:pPr marL="685800" lvl="1" defTabSz="914400">
              <a:lnSpc>
                <a:spcPct val="90000"/>
              </a:lnSpc>
              <a:spcBef>
                <a:spcPts val="600"/>
              </a:spcBef>
              <a:spcAft>
                <a:spcPts val="600"/>
              </a:spcAft>
            </a:pPr>
            <a:endParaRPr lang="en-US" sz="2000" dirty="0"/>
          </a:p>
          <a:p>
            <a:pPr marL="685800" lvl="1" defTabSz="914400">
              <a:lnSpc>
                <a:spcPct val="90000"/>
              </a:lnSpc>
              <a:spcBef>
                <a:spcPts val="600"/>
              </a:spcBef>
              <a:spcAft>
                <a:spcPts val="600"/>
              </a:spcAft>
            </a:pPr>
            <a:endParaRPr lang="en-US" sz="2000" dirty="0"/>
          </a:p>
          <a:p>
            <a:pPr marL="685800" lvl="1" defTabSz="914400">
              <a:lnSpc>
                <a:spcPct val="90000"/>
              </a:lnSpc>
              <a:spcBef>
                <a:spcPts val="600"/>
              </a:spcBef>
              <a:spcAft>
                <a:spcPts val="600"/>
              </a:spcAft>
            </a:pPr>
            <a:endParaRPr lang="en-US" sz="2000" dirty="0"/>
          </a:p>
        </p:txBody>
      </p:sp>
      <p:pic>
        <p:nvPicPr>
          <p:cNvPr id="5" name="Picture 2">
            <a:extLst>
              <a:ext uri="{FF2B5EF4-FFF2-40B4-BE49-F238E27FC236}">
                <a16:creationId xmlns:a16="http://schemas.microsoft.com/office/drawing/2014/main" id="{DA90B169-4FB1-5A3A-C20E-0EC57961E40C}"/>
              </a:ext>
            </a:extLst>
          </p:cNvPr>
          <p:cNvPicPr>
            <a:picLocks noChangeAspect="1"/>
          </p:cNvPicPr>
          <p:nvPr/>
        </p:nvPicPr>
        <p:blipFill>
          <a:blip r:embed="rId4"/>
          <a:srcRect b="17192"/>
          <a:stretch>
            <a:fillRect/>
          </a:stretch>
        </p:blipFill>
        <p:spPr>
          <a:xfrm>
            <a:off x="0" y="5675917"/>
            <a:ext cx="1205878" cy="1182083"/>
          </a:xfrm>
          <a:prstGeom prst="rect">
            <a:avLst/>
          </a:prstGeom>
        </p:spPr>
      </p:pic>
    </p:spTree>
    <p:extLst>
      <p:ext uri="{BB962C8B-B14F-4D97-AF65-F5344CB8AC3E}">
        <p14:creationId xmlns:p14="http://schemas.microsoft.com/office/powerpoint/2010/main" val="1582173838"/>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4000">
                <a:solidFill>
                  <a:srgbClr val="FFFFFF"/>
                </a:solidFill>
              </a:rPr>
              <a:t>Model of Care summary</a:t>
            </a:r>
            <a:endParaRPr lang="en-AU" sz="4000">
              <a:solidFill>
                <a:srgbClr val="FFFFFF"/>
              </a:solidFill>
            </a:endParaRPr>
          </a:p>
        </p:txBody>
      </p:sp>
      <p:graphicFrame>
        <p:nvGraphicFramePr>
          <p:cNvPr id="5" name="Content Placeholder 2">
            <a:extLst>
              <a:ext uri="{FF2B5EF4-FFF2-40B4-BE49-F238E27FC236}">
                <a16:creationId xmlns:a16="http://schemas.microsoft.com/office/drawing/2014/main" id="{205DA326-F838-96D8-9BDF-F7024D0CF057}"/>
              </a:ext>
            </a:extLst>
          </p:cNvPr>
          <p:cNvGraphicFramePr>
            <a:graphicFrameLocks noGrp="1"/>
          </p:cNvGraphicFramePr>
          <p:nvPr>
            <p:ph idx="1"/>
            <p:extLst>
              <p:ext uri="{D42A27DB-BD31-4B8C-83A1-F6EECF244321}">
                <p14:modId xmlns:p14="http://schemas.microsoft.com/office/powerpoint/2010/main" val="626439824"/>
              </p:ext>
            </p:extLst>
          </p:nvPr>
        </p:nvGraphicFramePr>
        <p:xfrm>
          <a:off x="-1" y="1677072"/>
          <a:ext cx="12495483" cy="5136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1">
            <a:extLst>
              <a:ext uri="{FF2B5EF4-FFF2-40B4-BE49-F238E27FC236}">
                <a16:creationId xmlns:a16="http://schemas.microsoft.com/office/drawing/2014/main" id="{6FABEEF5-C75A-1759-D61B-1D833C622F85}"/>
              </a:ext>
            </a:extLst>
          </p:cNvPr>
          <p:cNvPicPr>
            <a:picLocks noChangeAspect="1"/>
          </p:cNvPicPr>
          <p:nvPr/>
        </p:nvPicPr>
        <p:blipFill>
          <a:blip r:embed="rId7"/>
          <a:srcRect b="17192"/>
          <a:stretch>
            <a:fillRect/>
          </a:stretch>
        </p:blipFill>
        <p:spPr>
          <a:xfrm>
            <a:off x="10664611" y="146124"/>
            <a:ext cx="1205878" cy="1182083"/>
          </a:xfrm>
          <a:prstGeom prst="rect">
            <a:avLst/>
          </a:prstGeom>
        </p:spPr>
      </p:pic>
    </p:spTree>
    <p:extLst>
      <p:ext uri="{BB962C8B-B14F-4D97-AF65-F5344CB8AC3E}">
        <p14:creationId xmlns:p14="http://schemas.microsoft.com/office/powerpoint/2010/main" val="84327486"/>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p:cNvSpPr txBox="1"/>
          <p:nvPr/>
        </p:nvSpPr>
        <p:spPr>
          <a:xfrm>
            <a:off x="1371599" y="294538"/>
            <a:ext cx="9895951" cy="103366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kern="1200">
                <a:solidFill>
                  <a:srgbClr val="FFFFFF"/>
                </a:solidFill>
                <a:latin typeface="+mj-lt"/>
                <a:ea typeface="+mj-ea"/>
                <a:cs typeface="+mj-cs"/>
              </a:rPr>
              <a:t>How was the model developed?</a:t>
            </a:r>
          </a:p>
        </p:txBody>
      </p:sp>
      <p:sp>
        <p:nvSpPr>
          <p:cNvPr id="32" name="TextBox 10"/>
          <p:cNvSpPr txBox="1"/>
          <p:nvPr/>
        </p:nvSpPr>
        <p:spPr>
          <a:xfrm>
            <a:off x="1371599" y="1885279"/>
            <a:ext cx="10123715" cy="4116276"/>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200" dirty="0"/>
              <a:t>This ADARRN Model of Care represents the culmination of several year’s work involving the member services, experts, clients (past and current) families and community. </a:t>
            </a:r>
          </a:p>
          <a:p>
            <a:pPr indent="-228600" defTabSz="914400">
              <a:lnSpc>
                <a:spcPct val="90000"/>
              </a:lnSpc>
              <a:spcAft>
                <a:spcPts val="600"/>
              </a:spcAft>
              <a:buFont typeface="Arial" panose="020B0604020202020204" pitchFamily="34" charset="0"/>
              <a:buChar char="•"/>
            </a:pPr>
            <a:endParaRPr lang="en-US" sz="2200" dirty="0"/>
          </a:p>
          <a:p>
            <a:pPr indent="-228600" defTabSz="914400">
              <a:lnSpc>
                <a:spcPct val="90000"/>
              </a:lnSpc>
              <a:spcAft>
                <a:spcPts val="600"/>
              </a:spcAft>
              <a:buFont typeface="Arial" panose="020B0604020202020204" pitchFamily="34" charset="0"/>
              <a:buChar char="•"/>
            </a:pPr>
            <a:r>
              <a:rPr lang="en-US" sz="2200" dirty="0"/>
              <a:t>Methods used in this development process include:</a:t>
            </a:r>
          </a:p>
          <a:p>
            <a:pPr marL="609630" lvl="1" indent="-228600" defTabSz="914400">
              <a:lnSpc>
                <a:spcPct val="90000"/>
              </a:lnSpc>
              <a:spcAft>
                <a:spcPts val="600"/>
              </a:spcAft>
              <a:buFont typeface="Arial" panose="020B0604020202020204" pitchFamily="34" charset="0"/>
              <a:buChar char="•"/>
            </a:pPr>
            <a:r>
              <a:rPr lang="en-US" sz="2200" dirty="0"/>
              <a:t>Direct consultations and workshops with services, clients and families;</a:t>
            </a:r>
          </a:p>
          <a:p>
            <a:pPr marL="609630" lvl="1" indent="-228600" defTabSz="914400">
              <a:lnSpc>
                <a:spcPct val="90000"/>
              </a:lnSpc>
              <a:spcAft>
                <a:spcPts val="600"/>
              </a:spcAft>
              <a:buFont typeface="Arial" panose="020B0604020202020204" pitchFamily="34" charset="0"/>
              <a:buChar char="•"/>
            </a:pPr>
            <a:r>
              <a:rPr lang="en-US" sz="2200" dirty="0"/>
              <a:t>Review of state and national strategies and relevant policy frameworks;</a:t>
            </a:r>
          </a:p>
          <a:p>
            <a:pPr marL="609630" lvl="1" indent="-228600" defTabSz="914400">
              <a:lnSpc>
                <a:spcPct val="90000"/>
              </a:lnSpc>
              <a:spcAft>
                <a:spcPts val="600"/>
              </a:spcAft>
              <a:buFont typeface="Arial" panose="020B0604020202020204" pitchFamily="34" charset="0"/>
              <a:buChar char="•"/>
            </a:pPr>
            <a:r>
              <a:rPr lang="en-US" sz="2200" dirty="0"/>
              <a:t>Detailed literature review; and</a:t>
            </a:r>
          </a:p>
          <a:p>
            <a:pPr marL="609630" lvl="1" indent="-228600" defTabSz="914400">
              <a:lnSpc>
                <a:spcPct val="90000"/>
              </a:lnSpc>
              <a:spcAft>
                <a:spcPts val="600"/>
              </a:spcAft>
              <a:buFont typeface="Arial" panose="020B0604020202020204" pitchFamily="34" charset="0"/>
              <a:buChar char="•"/>
            </a:pPr>
            <a:r>
              <a:rPr lang="en-US" sz="2200" dirty="0"/>
              <a:t>Assessment of current referral pathways and client cohort presentations.</a:t>
            </a:r>
          </a:p>
          <a:p>
            <a:pPr indent="-228600" defTabSz="914400">
              <a:lnSpc>
                <a:spcPct val="90000"/>
              </a:lnSpc>
              <a:spcAft>
                <a:spcPts val="600"/>
              </a:spcAft>
              <a:buFont typeface="Arial" panose="020B0604020202020204" pitchFamily="34" charset="0"/>
              <a:buChar char="•"/>
            </a:pPr>
            <a:endParaRPr lang="en-US" sz="2000" dirty="0"/>
          </a:p>
        </p:txBody>
      </p:sp>
      <p:pic>
        <p:nvPicPr>
          <p:cNvPr id="11" name="Picture 11"/>
          <p:cNvPicPr>
            <a:picLocks noChangeAspect="1"/>
          </p:cNvPicPr>
          <p:nvPr/>
        </p:nvPicPr>
        <p:blipFill>
          <a:blip r:embed="rId2"/>
          <a:srcRect b="17192"/>
          <a:stretch>
            <a:fillRect/>
          </a:stretch>
        </p:blipFill>
        <p:spPr>
          <a:xfrm>
            <a:off x="10664611" y="146124"/>
            <a:ext cx="1205878" cy="11820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p:cNvSpPr txBox="1"/>
          <p:nvPr/>
        </p:nvSpPr>
        <p:spPr>
          <a:xfrm>
            <a:off x="1371599" y="294538"/>
            <a:ext cx="9895951" cy="103366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kern="1200" dirty="0">
                <a:solidFill>
                  <a:srgbClr val="FFFFFF"/>
                </a:solidFill>
                <a:latin typeface="+mj-lt"/>
                <a:ea typeface="+mj-ea"/>
                <a:cs typeface="+mj-cs"/>
              </a:rPr>
              <a:t>Features of the Model of Care</a:t>
            </a:r>
          </a:p>
        </p:txBody>
      </p:sp>
      <p:sp>
        <p:nvSpPr>
          <p:cNvPr id="32" name="TextBox 10"/>
          <p:cNvSpPr txBox="1"/>
          <p:nvPr/>
        </p:nvSpPr>
        <p:spPr>
          <a:xfrm>
            <a:off x="459350" y="2431095"/>
            <a:ext cx="5525814" cy="4116276"/>
          </a:xfrm>
          <a:prstGeom prst="rect">
            <a:avLst/>
          </a:prstGeom>
        </p:spPr>
        <p:txBody>
          <a:bodyPr vert="horz" lIns="91440" tIns="45720" rIns="91440" bIns="45720" rtlCol="0" anchor="ctr">
            <a:noAutofit/>
          </a:bodyPr>
          <a:lstStyle/>
          <a:p>
            <a:pPr algn="ctr">
              <a:lnSpc>
                <a:spcPts val="1680"/>
              </a:lnSpc>
            </a:pPr>
            <a:r>
              <a:rPr lang="en-US" dirty="0">
                <a:solidFill>
                  <a:srgbClr val="000000"/>
                </a:solidFill>
              </a:rPr>
              <a:t>The overarching ADARRN Model of Care features 9 core elements which support the primary aim of our various services and programs: to support those experiencing harms related to the use of alcohol and other drugs and other associated harms</a:t>
            </a:r>
          </a:p>
          <a:p>
            <a:pPr marL="304815" indent="-304815" algn="ctr">
              <a:lnSpc>
                <a:spcPts val="1680"/>
              </a:lnSpc>
              <a:buFont typeface="+mj-lt"/>
              <a:buAutoNum type="arabicPeriod"/>
            </a:pPr>
            <a:endParaRPr lang="en-US" dirty="0">
              <a:solidFill>
                <a:srgbClr val="000000"/>
              </a:solidFill>
            </a:endParaRPr>
          </a:p>
          <a:p>
            <a:pPr marL="304815" indent="-304815">
              <a:buFont typeface="+mj-lt"/>
              <a:buAutoNum type="arabicPeriod"/>
            </a:pPr>
            <a:r>
              <a:rPr lang="en-US" dirty="0">
                <a:solidFill>
                  <a:srgbClr val="000000"/>
                </a:solidFill>
              </a:rPr>
              <a:t>Culture is at the </a:t>
            </a:r>
            <a:r>
              <a:rPr lang="en-US" dirty="0" err="1">
                <a:solidFill>
                  <a:srgbClr val="000000"/>
                </a:solidFill>
              </a:rPr>
              <a:t>centre</a:t>
            </a:r>
            <a:r>
              <a:rPr lang="en-US" dirty="0">
                <a:solidFill>
                  <a:srgbClr val="000000"/>
                </a:solidFill>
              </a:rPr>
              <a:t> of healing, including cultural identity and culturally informed practice</a:t>
            </a:r>
          </a:p>
          <a:p>
            <a:pPr marL="304815" indent="-304815">
              <a:buFont typeface="+mj-lt"/>
              <a:buAutoNum type="arabicPeriod"/>
            </a:pPr>
            <a:r>
              <a:rPr lang="en-US" dirty="0">
                <a:solidFill>
                  <a:srgbClr val="000000"/>
                </a:solidFill>
              </a:rPr>
              <a:t>Culturally aware and culturally appropriate service delivery</a:t>
            </a:r>
          </a:p>
          <a:p>
            <a:pPr marL="304815" indent="-304815">
              <a:buFont typeface="+mj-lt"/>
              <a:buAutoNum type="arabicPeriod"/>
            </a:pPr>
            <a:r>
              <a:rPr lang="en-US" dirty="0">
                <a:solidFill>
                  <a:srgbClr val="000000"/>
                </a:solidFill>
              </a:rPr>
              <a:t>Holistic, strength-based, trauma-informed approaches</a:t>
            </a:r>
          </a:p>
          <a:p>
            <a:pPr marL="304815" indent="-304815">
              <a:buFont typeface="+mj-lt"/>
              <a:buAutoNum type="arabicPeriod"/>
            </a:pPr>
            <a:r>
              <a:rPr lang="en-US" dirty="0">
                <a:solidFill>
                  <a:srgbClr val="000000"/>
                </a:solidFill>
              </a:rPr>
              <a:t>Person-</a:t>
            </a:r>
            <a:r>
              <a:rPr lang="en-US" dirty="0" err="1">
                <a:solidFill>
                  <a:srgbClr val="000000"/>
                </a:solidFill>
              </a:rPr>
              <a:t>centred</a:t>
            </a:r>
            <a:r>
              <a:rPr lang="en-US" dirty="0">
                <a:solidFill>
                  <a:srgbClr val="000000"/>
                </a:solidFill>
              </a:rPr>
              <a:t> approaches within a family and community framework</a:t>
            </a:r>
          </a:p>
          <a:p>
            <a:pPr marL="304815" indent="-304815">
              <a:buFont typeface="+mj-lt"/>
              <a:buAutoNum type="arabicPeriod"/>
            </a:pPr>
            <a:r>
              <a:rPr lang="en-US" dirty="0">
                <a:solidFill>
                  <a:srgbClr val="000000"/>
                </a:solidFill>
              </a:rPr>
              <a:t>Flexible therapeutic options and healing opportunities</a:t>
            </a:r>
          </a:p>
          <a:p>
            <a:pPr marL="304815" indent="-304815">
              <a:buFont typeface="+mj-lt"/>
              <a:buAutoNum type="arabicPeriod"/>
            </a:pPr>
            <a:r>
              <a:rPr lang="en-US" dirty="0">
                <a:solidFill>
                  <a:srgbClr val="000000"/>
                </a:solidFill>
              </a:rPr>
              <a:t>Evidence-based approaches</a:t>
            </a:r>
          </a:p>
          <a:p>
            <a:pPr marL="304815" indent="-304815">
              <a:buFont typeface="+mj-lt"/>
              <a:buAutoNum type="arabicPeriod"/>
            </a:pPr>
            <a:r>
              <a:rPr lang="en-US" dirty="0">
                <a:solidFill>
                  <a:srgbClr val="000000"/>
                </a:solidFill>
              </a:rPr>
              <a:t>Skilled and diverse workforce</a:t>
            </a:r>
          </a:p>
          <a:p>
            <a:pPr marL="304815" indent="-304815">
              <a:buFont typeface="+mj-lt"/>
              <a:buAutoNum type="arabicPeriod"/>
            </a:pPr>
            <a:r>
              <a:rPr lang="en-US" dirty="0">
                <a:solidFill>
                  <a:srgbClr val="000000"/>
                </a:solidFill>
              </a:rPr>
              <a:t>Partnerships and collaborative service networks</a:t>
            </a:r>
          </a:p>
          <a:p>
            <a:pPr marL="304815" indent="-304815">
              <a:buFont typeface="+mj-lt"/>
              <a:buAutoNum type="arabicPeriod"/>
            </a:pPr>
            <a:r>
              <a:rPr lang="en-US" dirty="0">
                <a:solidFill>
                  <a:srgbClr val="000000"/>
                </a:solidFill>
              </a:rPr>
              <a:t>Evaluation and continuous improvements</a:t>
            </a:r>
          </a:p>
        </p:txBody>
      </p:sp>
      <p:sp>
        <p:nvSpPr>
          <p:cNvPr id="2" name="TextBox 10">
            <a:extLst>
              <a:ext uri="{FF2B5EF4-FFF2-40B4-BE49-F238E27FC236}">
                <a16:creationId xmlns:a16="http://schemas.microsoft.com/office/drawing/2014/main" id="{66DA4A2E-BE11-15EC-31E7-34F1AACD552D}"/>
              </a:ext>
            </a:extLst>
          </p:cNvPr>
          <p:cNvSpPr txBox="1"/>
          <p:nvPr/>
        </p:nvSpPr>
        <p:spPr>
          <a:xfrm>
            <a:off x="7146088" y="2447186"/>
            <a:ext cx="4724401" cy="4116276"/>
          </a:xfrm>
          <a:prstGeom prst="rect">
            <a:avLst/>
          </a:prstGeom>
        </p:spPr>
        <p:txBody>
          <a:bodyPr vert="horz" lIns="91440" tIns="45720" rIns="91440" bIns="45720" rtlCol="0" anchor="ctr">
            <a:normAutofit fontScale="92500" lnSpcReduction="20000"/>
          </a:bodyPr>
          <a:lstStyle/>
          <a:p>
            <a:pPr algn="ctr"/>
            <a:r>
              <a:rPr lang="en-US" sz="1900" dirty="0">
                <a:solidFill>
                  <a:srgbClr val="000000"/>
                </a:solidFill>
              </a:rPr>
              <a:t>The Model of Care specifically does not detail a range of aspects related to the treatment and healing approaches offered by ADARRN member services:</a:t>
            </a:r>
          </a:p>
          <a:p>
            <a:pPr algn="ctr"/>
            <a:r>
              <a:rPr lang="en-US" sz="1900" dirty="0">
                <a:solidFill>
                  <a:srgbClr val="000000"/>
                </a:solidFill>
              </a:rPr>
              <a:t>Specifically, this cannot be used to inform the following:</a:t>
            </a:r>
          </a:p>
          <a:p>
            <a:pPr algn="ctr"/>
            <a:endParaRPr lang="en-US" sz="1900" dirty="0">
              <a:solidFill>
                <a:srgbClr val="000000"/>
              </a:solidFill>
            </a:endParaRPr>
          </a:p>
          <a:p>
            <a:pPr marL="228611" indent="-228611">
              <a:buFont typeface="Arial" panose="020B0604020202020204" pitchFamily="34" charset="0"/>
              <a:buChar char="•"/>
            </a:pPr>
            <a:r>
              <a:rPr lang="en-US" sz="1900" dirty="0">
                <a:solidFill>
                  <a:srgbClr val="000000"/>
                </a:solidFill>
              </a:rPr>
              <a:t>Internal program elements for individual services</a:t>
            </a:r>
          </a:p>
          <a:p>
            <a:pPr marL="228611" indent="-228611">
              <a:buFont typeface="Arial" panose="020B0604020202020204" pitchFamily="34" charset="0"/>
              <a:buChar char="•"/>
            </a:pPr>
            <a:r>
              <a:rPr lang="en-US" sz="1900" dirty="0">
                <a:solidFill>
                  <a:srgbClr val="000000"/>
                </a:solidFill>
              </a:rPr>
              <a:t>Specific details regarding cultural practices or healing modalities</a:t>
            </a:r>
          </a:p>
          <a:p>
            <a:pPr marL="228611" indent="-228611">
              <a:buFont typeface="Arial" panose="020B0604020202020204" pitchFamily="34" charset="0"/>
              <a:buChar char="•"/>
            </a:pPr>
            <a:r>
              <a:rPr lang="en-US" sz="1900" dirty="0">
                <a:solidFill>
                  <a:srgbClr val="000000"/>
                </a:solidFill>
              </a:rPr>
              <a:t>A definitive listing of healing and treatment options</a:t>
            </a:r>
          </a:p>
          <a:p>
            <a:pPr marL="228611" indent="-228611">
              <a:buFont typeface="Arial" panose="020B0604020202020204" pitchFamily="34" charset="0"/>
              <a:buChar char="•"/>
            </a:pPr>
            <a:r>
              <a:rPr lang="en-US" sz="1900" dirty="0">
                <a:solidFill>
                  <a:srgbClr val="000000"/>
                </a:solidFill>
              </a:rPr>
              <a:t>Prescriptive steps or developmental approaches</a:t>
            </a:r>
          </a:p>
          <a:p>
            <a:pPr marL="228611" indent="-228611">
              <a:buFont typeface="Arial" panose="020B0604020202020204" pitchFamily="34" charset="0"/>
              <a:buChar char="•"/>
            </a:pPr>
            <a:r>
              <a:rPr lang="en-US" sz="1900" dirty="0">
                <a:solidFill>
                  <a:srgbClr val="000000"/>
                </a:solidFill>
              </a:rPr>
              <a:t>Tailored programs for discrete client cohorts</a:t>
            </a:r>
          </a:p>
          <a:p>
            <a:pPr marL="228611" indent="-228611">
              <a:buFont typeface="Arial" panose="020B0604020202020204" pitchFamily="34" charset="0"/>
              <a:buChar char="•"/>
            </a:pPr>
            <a:r>
              <a:rPr lang="en-US" sz="1900" dirty="0" err="1">
                <a:solidFill>
                  <a:srgbClr val="000000"/>
                </a:solidFill>
              </a:rPr>
              <a:t>Individualised</a:t>
            </a:r>
            <a:r>
              <a:rPr lang="en-US" sz="1900" dirty="0">
                <a:solidFill>
                  <a:srgbClr val="000000"/>
                </a:solidFill>
              </a:rPr>
              <a:t> healing and cultural reconnection methods</a:t>
            </a:r>
          </a:p>
          <a:p>
            <a:pPr algn="ctr">
              <a:lnSpc>
                <a:spcPts val="1680"/>
              </a:lnSpc>
            </a:pPr>
            <a:endParaRPr lang="en-US" sz="2000" dirty="0">
              <a:solidFill>
                <a:srgbClr val="000000"/>
              </a:solidFill>
              <a:latin typeface="Open Sans Light"/>
            </a:endParaRPr>
          </a:p>
        </p:txBody>
      </p:sp>
      <p:pic>
        <p:nvPicPr>
          <p:cNvPr id="3" name="Picture 11">
            <a:extLst>
              <a:ext uri="{FF2B5EF4-FFF2-40B4-BE49-F238E27FC236}">
                <a16:creationId xmlns:a16="http://schemas.microsoft.com/office/drawing/2014/main" id="{36B5609C-3EE8-A349-FFEA-DC3B479AE2C9}"/>
              </a:ext>
            </a:extLst>
          </p:cNvPr>
          <p:cNvPicPr>
            <a:picLocks noChangeAspect="1"/>
          </p:cNvPicPr>
          <p:nvPr/>
        </p:nvPicPr>
        <p:blipFill>
          <a:blip r:embed="rId2"/>
          <a:srcRect b="17192"/>
          <a:stretch>
            <a:fillRect/>
          </a:stretch>
        </p:blipFill>
        <p:spPr>
          <a:xfrm>
            <a:off x="10664611" y="146124"/>
            <a:ext cx="1205878" cy="1182083"/>
          </a:xfrm>
          <a:prstGeom prst="rect">
            <a:avLst/>
          </a:prstGeom>
        </p:spPr>
      </p:pic>
      <p:sp>
        <p:nvSpPr>
          <p:cNvPr id="4" name="TextBox 5">
            <a:extLst>
              <a:ext uri="{FF2B5EF4-FFF2-40B4-BE49-F238E27FC236}">
                <a16:creationId xmlns:a16="http://schemas.microsoft.com/office/drawing/2014/main" id="{8F7DE356-19B7-C040-AF8A-28C86E975406}"/>
              </a:ext>
            </a:extLst>
          </p:cNvPr>
          <p:cNvSpPr txBox="1"/>
          <p:nvPr/>
        </p:nvSpPr>
        <p:spPr>
          <a:xfrm>
            <a:off x="369243" y="1812690"/>
            <a:ext cx="4597595" cy="307777"/>
          </a:xfrm>
          <a:prstGeom prst="rect">
            <a:avLst/>
          </a:prstGeom>
        </p:spPr>
        <p:txBody>
          <a:bodyPr lIns="0" tIns="0" rIns="0" bIns="0" rtlCol="0" anchor="t">
            <a:spAutoFit/>
          </a:bodyPr>
          <a:lstStyle/>
          <a:p>
            <a:pPr algn="ctr">
              <a:lnSpc>
                <a:spcPts val="2366"/>
              </a:lnSpc>
            </a:pPr>
            <a:r>
              <a:rPr lang="en-US" sz="2719" dirty="0">
                <a:solidFill>
                  <a:srgbClr val="C00000"/>
                </a:solidFill>
                <a:latin typeface="Century Schoolbook" panose="02040604050505020304" pitchFamily="18" charset="0"/>
                <a:ea typeface="Baskerville" panose="02020502070401020303" pitchFamily="18" charset="0"/>
              </a:rPr>
              <a:t>What it includes</a:t>
            </a:r>
          </a:p>
        </p:txBody>
      </p:sp>
      <p:sp>
        <p:nvSpPr>
          <p:cNvPr id="5" name="TextBox 5">
            <a:extLst>
              <a:ext uri="{FF2B5EF4-FFF2-40B4-BE49-F238E27FC236}">
                <a16:creationId xmlns:a16="http://schemas.microsoft.com/office/drawing/2014/main" id="{18B4E9C3-956A-DB3A-35C5-8920920FDF2C}"/>
              </a:ext>
            </a:extLst>
          </p:cNvPr>
          <p:cNvSpPr txBox="1"/>
          <p:nvPr/>
        </p:nvSpPr>
        <p:spPr>
          <a:xfrm>
            <a:off x="7272894" y="1895295"/>
            <a:ext cx="4597595" cy="307777"/>
          </a:xfrm>
          <a:prstGeom prst="rect">
            <a:avLst/>
          </a:prstGeom>
        </p:spPr>
        <p:txBody>
          <a:bodyPr lIns="0" tIns="0" rIns="0" bIns="0" rtlCol="0" anchor="t">
            <a:spAutoFit/>
          </a:bodyPr>
          <a:lstStyle/>
          <a:p>
            <a:pPr algn="ctr">
              <a:lnSpc>
                <a:spcPts val="2366"/>
              </a:lnSpc>
            </a:pPr>
            <a:r>
              <a:rPr lang="en-US" sz="2719" dirty="0">
                <a:solidFill>
                  <a:srgbClr val="C00000"/>
                </a:solidFill>
                <a:latin typeface="Century Schoolbook" panose="02040604050505020304" pitchFamily="18" charset="0"/>
                <a:ea typeface="Baskerville" panose="02020502070401020303" pitchFamily="18" charset="0"/>
              </a:rPr>
              <a:t>What it does not include</a:t>
            </a:r>
          </a:p>
        </p:txBody>
      </p:sp>
    </p:spTree>
    <p:extLst>
      <p:ext uri="{BB962C8B-B14F-4D97-AF65-F5344CB8AC3E}">
        <p14:creationId xmlns:p14="http://schemas.microsoft.com/office/powerpoint/2010/main" val="3078832104"/>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p:cNvSpPr txBox="1"/>
          <p:nvPr/>
        </p:nvSpPr>
        <p:spPr>
          <a:xfrm>
            <a:off x="1371599" y="294538"/>
            <a:ext cx="9895951" cy="103366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kern="1200" dirty="0">
                <a:solidFill>
                  <a:srgbClr val="FFFFFF"/>
                </a:solidFill>
                <a:latin typeface="+mj-lt"/>
                <a:ea typeface="+mj-ea"/>
                <a:cs typeface="+mj-cs"/>
              </a:rPr>
              <a:t>Model of Care 1.0</a:t>
            </a:r>
          </a:p>
        </p:txBody>
      </p:sp>
      <p:pic>
        <p:nvPicPr>
          <p:cNvPr id="11" name="Picture 11"/>
          <p:cNvPicPr>
            <a:picLocks noChangeAspect="1"/>
          </p:cNvPicPr>
          <p:nvPr/>
        </p:nvPicPr>
        <p:blipFill>
          <a:blip r:embed="rId2"/>
          <a:srcRect b="17192"/>
          <a:stretch>
            <a:fillRect/>
          </a:stretch>
        </p:blipFill>
        <p:spPr>
          <a:xfrm>
            <a:off x="10664611" y="146124"/>
            <a:ext cx="1205878" cy="1182083"/>
          </a:xfrm>
          <a:prstGeom prst="rect">
            <a:avLst/>
          </a:prstGeom>
        </p:spPr>
      </p:pic>
      <p:pic>
        <p:nvPicPr>
          <p:cNvPr id="2" name="Picture 9">
            <a:extLst>
              <a:ext uri="{FF2B5EF4-FFF2-40B4-BE49-F238E27FC236}">
                <a16:creationId xmlns:a16="http://schemas.microsoft.com/office/drawing/2014/main" id="{A8318940-FD28-34BD-10CD-EB874788D2DA}"/>
              </a:ext>
            </a:extLst>
          </p:cNvPr>
          <p:cNvPicPr>
            <a:picLocks noChangeAspect="1"/>
          </p:cNvPicPr>
          <p:nvPr/>
        </p:nvPicPr>
        <p:blipFill>
          <a:blip r:embed="rId3"/>
          <a:srcRect/>
          <a:stretch>
            <a:fillRect/>
          </a:stretch>
        </p:blipFill>
        <p:spPr>
          <a:xfrm>
            <a:off x="3278940" y="1739155"/>
            <a:ext cx="5634115" cy="5164604"/>
          </a:xfrm>
          <a:prstGeom prst="rect">
            <a:avLst/>
          </a:prstGeom>
        </p:spPr>
      </p:pic>
    </p:spTree>
    <p:extLst>
      <p:ext uri="{BB962C8B-B14F-4D97-AF65-F5344CB8AC3E}">
        <p14:creationId xmlns:p14="http://schemas.microsoft.com/office/powerpoint/2010/main" val="2504385728"/>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CAC602-F13A-42C3-4D7B-4733501A7401}"/>
            </a:ext>
          </a:extLst>
        </p:cNvPr>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BF0BE873-5679-25C9-5277-46BC6F8A7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7">
            <a:extLst>
              <a:ext uri="{FF2B5EF4-FFF2-40B4-BE49-F238E27FC236}">
                <a16:creationId xmlns:a16="http://schemas.microsoft.com/office/drawing/2014/main" id="{31F5CFD0-81D8-E61A-A8AD-2FBCB414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9">
            <a:extLst>
              <a:ext uri="{FF2B5EF4-FFF2-40B4-BE49-F238E27FC236}">
                <a16:creationId xmlns:a16="http://schemas.microsoft.com/office/drawing/2014/main" id="{A17A5E26-1B4D-0DCD-65FB-656530675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8FB1C1-03A7-0897-694F-6BA2A72E8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76F479B-342F-5E69-3F93-E5143616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a:extLst>
              <a:ext uri="{FF2B5EF4-FFF2-40B4-BE49-F238E27FC236}">
                <a16:creationId xmlns:a16="http://schemas.microsoft.com/office/drawing/2014/main" id="{EA7EB983-61F4-42F0-796B-7B8BD88B83BE}"/>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kern="1200" dirty="0">
                <a:solidFill>
                  <a:srgbClr val="FFFFFF"/>
                </a:solidFill>
                <a:latin typeface="+mj-lt"/>
                <a:ea typeface="+mj-ea"/>
                <a:cs typeface="+mj-cs"/>
              </a:rPr>
              <a:t>Model of Care 2.0</a:t>
            </a:r>
          </a:p>
        </p:txBody>
      </p:sp>
      <p:pic>
        <p:nvPicPr>
          <p:cNvPr id="11" name="Picture 11">
            <a:extLst>
              <a:ext uri="{FF2B5EF4-FFF2-40B4-BE49-F238E27FC236}">
                <a16:creationId xmlns:a16="http://schemas.microsoft.com/office/drawing/2014/main" id="{9A1431CD-AC79-F36A-2320-37C86DF95C98}"/>
              </a:ext>
            </a:extLst>
          </p:cNvPr>
          <p:cNvPicPr>
            <a:picLocks noChangeAspect="1"/>
          </p:cNvPicPr>
          <p:nvPr/>
        </p:nvPicPr>
        <p:blipFill>
          <a:blip r:embed="rId4"/>
          <a:srcRect b="17192"/>
          <a:stretch>
            <a:fillRect/>
          </a:stretch>
        </p:blipFill>
        <p:spPr>
          <a:xfrm>
            <a:off x="10664611" y="146124"/>
            <a:ext cx="1205878" cy="1182083"/>
          </a:xfrm>
          <a:prstGeom prst="rect">
            <a:avLst/>
          </a:prstGeom>
        </p:spPr>
      </p:pic>
      <p:pic>
        <p:nvPicPr>
          <p:cNvPr id="3" name="AMoC 2023.mp4">
            <a:hlinkClick r:id="" action="ppaction://media"/>
            <a:extLst>
              <a:ext uri="{FF2B5EF4-FFF2-40B4-BE49-F238E27FC236}">
                <a16:creationId xmlns:a16="http://schemas.microsoft.com/office/drawing/2014/main" id="{B0C5F634-2BC8-3D29-C147-55A52419089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49985" y="1622745"/>
            <a:ext cx="6988366" cy="5241275"/>
          </a:xfrm>
          <a:prstGeom prst="rect">
            <a:avLst/>
          </a:prstGeom>
        </p:spPr>
      </p:pic>
    </p:spTree>
    <p:extLst>
      <p:ext uri="{BB962C8B-B14F-4D97-AF65-F5344CB8AC3E}">
        <p14:creationId xmlns:p14="http://schemas.microsoft.com/office/powerpoint/2010/main" val="2465579886"/>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3210</TotalTime>
  <Words>1079</Words>
  <Application>Microsoft Macintosh PowerPoint</Application>
  <PresentationFormat>Widescreen</PresentationFormat>
  <Paragraphs>159</Paragraphs>
  <Slides>19</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Calibri Light</vt:lpstr>
      <vt:lpstr>Century Schoolbook</vt:lpstr>
      <vt:lpstr>Open Sans Light</vt:lpstr>
      <vt:lpstr>Office Theme</vt:lpstr>
      <vt:lpstr>PowerPoint Presentation</vt:lpstr>
      <vt:lpstr>PowerPoint Presentation</vt:lpstr>
      <vt:lpstr>PowerPoint Presentation</vt:lpstr>
      <vt:lpstr>The Story So Far:</vt:lpstr>
      <vt:lpstr>Model of Care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Coyte</dc:creator>
  <cp:lastModifiedBy>Danielle Manton</cp:lastModifiedBy>
  <cp:revision>20</cp:revision>
  <dcterms:created xsi:type="dcterms:W3CDTF">2021-02-01T07:36:38Z</dcterms:created>
  <dcterms:modified xsi:type="dcterms:W3CDTF">2024-05-30T04:01:33Z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4f0713-8a76-46fc-9033-3e1b6c45971d_Enabled">
    <vt:lpwstr>true</vt:lpwstr>
  </property>
  <property fmtid="{D5CDD505-2E9C-101B-9397-08002B2CF9AE}" pid="3" name="MSIP_Label_ba4f0713-8a76-46fc-9033-3e1b6c45971d_SetDate">
    <vt:lpwstr>2021-04-20T01:07:51Z</vt:lpwstr>
  </property>
  <property fmtid="{D5CDD505-2E9C-101B-9397-08002B2CF9AE}" pid="4" name="MSIP_Label_ba4f0713-8a76-46fc-9033-3e1b6c45971d_Method">
    <vt:lpwstr>Privileged</vt:lpwstr>
  </property>
  <property fmtid="{D5CDD505-2E9C-101B-9397-08002B2CF9AE}" pid="5" name="MSIP_Label_ba4f0713-8a76-46fc-9033-3e1b6c45971d_Name">
    <vt:lpwstr>UTS-Public</vt:lpwstr>
  </property>
  <property fmtid="{D5CDD505-2E9C-101B-9397-08002B2CF9AE}" pid="6" name="MSIP_Label_ba4f0713-8a76-46fc-9033-3e1b6c45971d_SiteId">
    <vt:lpwstr>e8911c26-cf9f-4a9c-878e-527807be8791</vt:lpwstr>
  </property>
  <property fmtid="{D5CDD505-2E9C-101B-9397-08002B2CF9AE}" pid="7" name="MSIP_Label_ba4f0713-8a76-46fc-9033-3e1b6c45971d_ActionId">
    <vt:lpwstr>3b1b243c-cc23-40f2-a983-b2f63eb7ad1e</vt:lpwstr>
  </property>
  <property fmtid="{D5CDD505-2E9C-101B-9397-08002B2CF9AE}" pid="8" name="MSIP_Label_ba4f0713-8a76-46fc-9033-3e1b6c45971d_ContentBits">
    <vt:lpwstr>0</vt:lpwstr>
  </property>
</Properties>
</file>